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350" r:id="rId2"/>
    <p:sldId id="351" r:id="rId3"/>
    <p:sldId id="353" r:id="rId4"/>
    <p:sldId id="364" r:id="rId5"/>
    <p:sldId id="369" r:id="rId6"/>
    <p:sldId id="376" r:id="rId7"/>
    <p:sldId id="371" r:id="rId8"/>
    <p:sldId id="373" r:id="rId9"/>
    <p:sldId id="388" r:id="rId10"/>
    <p:sldId id="374" r:id="rId11"/>
  </p:sldIdLst>
  <p:sldSz cx="9906000" cy="6858000" type="A4"/>
  <p:notesSz cx="6797675" cy="9926638"/>
  <p:embeddedFontLst>
    <p:embeddedFont>
      <p:font typeface="HY헤드라인M" pitchFamily="18" charset="-127"/>
      <p:regular r:id="rId14"/>
    </p:embeddedFont>
    <p:embeddedFont>
      <p:font typeface="나눔명조 ExtraBold" pitchFamily="18" charset="-127"/>
      <p:bold r:id="rId15"/>
    </p:embeddedFont>
    <p:embeddedFont>
      <p:font typeface="나눔고딕 ExtraBold" pitchFamily="50" charset="-127"/>
      <p:bold r:id="rId16"/>
    </p:embeddedFont>
    <p:embeddedFont>
      <p:font typeface="나눔바른고딕" pitchFamily="50" charset="-127"/>
      <p:regular r:id="rId17"/>
      <p:bold r:id="rId18"/>
    </p:embeddedFont>
    <p:embeddedFont>
      <p:font typeface="나눔명조" pitchFamily="18" charset="-127"/>
      <p:regular r:id="rId19"/>
      <p:bold r:id="rId20"/>
    </p:embeddedFont>
    <p:embeddedFont>
      <p:font typeface="맑은 고딕" pitchFamily="50" charset="-127"/>
      <p:regular r:id="rId21"/>
      <p:bold r:id="rId22"/>
    </p:embeddedFont>
    <p:embeddedFont>
      <p:font typeface="HY견고딕" pitchFamily="18" charset="-127"/>
      <p:regular r:id="rId23"/>
    </p:embeddedFont>
    <p:embeddedFont>
      <p:font typeface="나눔바른고딕 Light" pitchFamily="50" charset="-127"/>
      <p:regular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0FB"/>
    <a:srgbClr val="E2ECFA"/>
    <a:srgbClr val="FFCCCC"/>
    <a:srgbClr val="FF9999"/>
    <a:srgbClr val="FF7C80"/>
    <a:srgbClr val="FFFDD5"/>
    <a:srgbClr val="F2EDC6"/>
    <a:srgbClr val="FEEBCE"/>
    <a:srgbClr val="FFF78B"/>
    <a:srgbClr val="FFE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1811" autoAdjust="0"/>
  </p:normalViewPr>
  <p:slideViewPr>
    <p:cSldViewPr snapToGrid="0">
      <p:cViewPr>
        <p:scale>
          <a:sx n="100" d="100"/>
          <a:sy n="100" d="100"/>
        </p:scale>
        <p:origin x="-1848" y="-22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36BDC-2B14-4AFB-A3DE-A105F18286DC}" type="datetimeFigureOut">
              <a:rPr lang="ko-KR" altLang="en-US" smtClean="0"/>
              <a:t>2021-03-22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E0F4C-D88E-413C-8476-1BA23C186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183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07713-368A-4C3B-9A8B-C4320CB9CE40}" type="datetimeFigureOut">
              <a:rPr lang="ko-KR" altLang="en-US" smtClean="0"/>
              <a:t>2021-03-22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467D6-6266-4A0E-869E-B23DE73802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18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467D6-6266-4A0E-869E-B23DE738021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202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31586BD-0F56-465E-90DD-4F7EB5C2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D62D75AF-8D7E-477A-B06A-773B54B18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822D08B3-A9A6-4CA5-94A5-60BE4193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25B2C64-F6D0-4564-A934-9F517F7C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881C62-2657-4643-9CC9-89D68799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8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098AADC-F389-4BCD-9E52-49B7E649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E1A3D60F-143D-47A7-90DD-8D2052D7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8D2913F-34A8-4E19-BE54-298D842C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86ADB15-0821-4678-8A84-0615C961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FE5E1647-A311-42C8-900F-03252A53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9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742E21EA-AC61-43C5-AA22-71763E049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7ED08377-D434-4883-933D-05403373B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B76BEFAE-52A5-4771-A24E-66D37EDB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67F5FDAD-E360-45AB-9254-5D5A1437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879758A-1063-49CC-A47B-5A24925A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C9BCD5E-CF2F-45CD-A1C5-FACE037A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6340CAA-7987-4F30-B10A-034CDBA2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08DEE94-B9EB-437B-B87B-4D634395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20C7A974-A07A-49C2-B147-F6EC8505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94EDD24-940C-445F-B974-623173F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4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55FC26-2554-4ACE-AD62-BF4C0D15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35F7A203-776E-48E1-8F52-E0C061723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22283AA-0163-40C4-BD15-4B5D9779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1A8905D-720A-4884-BF88-251296BD5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091F5B7E-479B-4C2C-9C2F-FC3D3BAF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5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A78C707-FFC8-4A24-BA23-EF9EC446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2160DF4-3AB1-42B3-8971-B823E5CB2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B6BFC4C-B0FA-4F91-8D27-3D1AF4C2C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62FAC31B-12B8-44B6-A9E9-8F967BCF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5FFAD4C5-4E96-46C0-9033-3CF48A72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F8F5A243-79AB-498E-9F6B-C0EA9EA1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5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2839153-E8CD-49CF-A352-CE2C89DD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9D2D86D-B04B-4F6E-8B70-CEEE8EE7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DF040F-70C5-4670-BDE4-017C92D5B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002EE54B-8A53-409D-B09E-64BD2F952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C2B72209-6EC7-4418-A78D-417AB466F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8F99256C-B33C-4980-B58A-185F1B50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10D41821-F2CE-4C29-8132-70323ED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98C219DB-B597-4742-98CD-2CAE4BE5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7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86D106D-5995-4C96-A34B-80776AE9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2FF2DA30-6E46-4781-A24E-22BEFDC9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B6E6DFE5-8E83-400E-805F-69D1FE73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DD16593-628A-472D-A9C3-C41BD888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49B1C4D2-3722-4C1D-B0E4-3ABC0DA4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C3A393B7-AE11-4029-9D65-0BDEFB02D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DB9F3B94-79EC-477D-B625-FF12E870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8D40AC1-6795-4CA4-8863-90C130E9F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B0AA3D37-5CDD-4F3C-8395-110B38116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2E09C48F-85AB-4E64-BEFA-3A18C6A9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6C7D03F-6B67-4E51-B669-6A0E67E1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5481C9-7778-4E3B-A752-9007B5C8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0C20EB4-E727-4E37-91E3-2D601E7F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1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50C0D57-3EBF-4D7D-9103-029D562A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925C662-F8E6-4896-9E6B-19D16B209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57ED9F6B-4286-432D-A5CB-100E7F776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CBAD39F7-71D8-4D10-B6E7-04E0D95E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43C73A8-E25B-4949-B956-80A5EC26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77CE8D1-E11F-4E87-B585-E1E5C946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6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7718C337-9B27-40D3-A9B2-4005EE7E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B69189F-28A1-4057-8CE9-3B76810B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65F256D8-7BB6-49E2-954E-EF9E05DBF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2021-03-22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B38B22D-A8A6-4CDF-89EF-E670765EC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EBBC4C3-52FC-436A-A3AE-F6A5F52B6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-2"/>
            <a:ext cx="10981016" cy="6858001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-133350" y="0"/>
            <a:ext cx="9877425" cy="7391400"/>
          </a:xfrm>
          <a:prstGeom prst="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5410200" y="-1"/>
            <a:ext cx="4495800" cy="6934201"/>
            <a:chOff x="5410200" y="-1"/>
            <a:chExt cx="4495800" cy="6934201"/>
          </a:xfrm>
          <a:solidFill>
            <a:schemeClr val="accent1">
              <a:lumMod val="5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" name="직사각형 8"/>
            <p:cNvSpPr/>
            <p:nvPr/>
          </p:nvSpPr>
          <p:spPr>
            <a:xfrm>
              <a:off x="7600949" y="-1"/>
              <a:ext cx="2305051" cy="6858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각 삼각형 9"/>
            <p:cNvSpPr/>
            <p:nvPr/>
          </p:nvSpPr>
          <p:spPr>
            <a:xfrm flipH="1">
              <a:off x="5410200" y="-1"/>
              <a:ext cx="2190749" cy="693420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Picture 2" descr="C:\Users\kcs\Desktop\symbol_ident\관세청 심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66" b="93697" l="9945" r="89687">
                        <a14:foregroundMark x1="37017" y1="55042" x2="37017" y2="55042"/>
                        <a14:foregroundMark x1="32597" y1="62185" x2="32597" y2="62185"/>
                        <a14:foregroundMark x1="36832" y1="63445" x2="36832" y2="63445"/>
                        <a14:foregroundMark x1="37385" y1="64706" x2="37385" y2="64706"/>
                        <a14:foregroundMark x1="37201" y1="69748" x2="37201" y2="69748"/>
                        <a14:foregroundMark x1="40700" y1="69748" x2="40700" y2="69748"/>
                        <a14:foregroundMark x1="46409" y1="69748" x2="46409" y2="69748"/>
                        <a14:foregroundMark x1="49171" y1="72059" x2="49171" y2="72059"/>
                        <a14:foregroundMark x1="53039" y1="60924" x2="53039" y2="60924"/>
                        <a14:foregroundMark x1="44936" y1="52941" x2="44936" y2="52941"/>
                        <a14:foregroundMark x1="42910" y1="30042" x2="42910" y2="30042"/>
                        <a14:foregroundMark x1="39227" y1="30882" x2="39227" y2="30882"/>
                        <a14:foregroundMark x1="59669" y1="53361" x2="59669" y2="53361"/>
                        <a14:foregroundMark x1="53775" y1="53992" x2="53775" y2="53992"/>
                        <a14:foregroundMark x1="48435" y1="54832" x2="48435" y2="54832"/>
                        <a14:foregroundMark x1="48435" y1="62185" x2="48435" y2="62185"/>
                        <a14:foregroundMark x1="42910" y1="61134" x2="42910" y2="61134"/>
                        <a14:foregroundMark x1="58564" y1="63445" x2="58564" y2="63445"/>
                        <a14:foregroundMark x1="65009" y1="63445" x2="65009" y2="63445"/>
                      </a14:backgroundRemoval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915918" y="295274"/>
            <a:ext cx="1480044" cy="1330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직사각형 11"/>
          <p:cNvSpPr/>
          <p:nvPr/>
        </p:nvSpPr>
        <p:spPr>
          <a:xfrm>
            <a:off x="274544" y="2305583"/>
            <a:ext cx="8994962" cy="138499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en-US" altLang="ko-KR" sz="6000" b="1" kern="0" spc="3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 flip="none" rotWithShape="1">
                  <a:gsLst>
                    <a:gs pos="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63500">
                    <a:schemeClr val="tx1">
                      <a:alpha val="14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2021 </a:t>
            </a:r>
            <a:r>
              <a:rPr lang="ko-KR" altLang="en-US" sz="6000" b="1" kern="0" spc="300" dirty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 flip="none" rotWithShape="1">
                  <a:gsLst>
                    <a:gs pos="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63500">
                    <a:schemeClr val="tx1">
                      <a:alpha val="14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관세청 조직개편</a:t>
            </a:r>
            <a:endParaRPr lang="en-US" altLang="ko-KR" sz="6000" b="1" kern="0" spc="300" dirty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85000"/>
                    </a:scheme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glow rad="63500">
                  <a:schemeClr val="tx1">
                    <a:alpha val="14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2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5" name="사다리꼴 4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조</a:t>
              </a:r>
              <a:r>
                <a:rPr lang="ko-KR" altLang="en-US" sz="3000" b="1" spc="300" dirty="0" smtClean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사 </a:t>
              </a:r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개편안</a:t>
              </a:r>
              <a:endParaRPr lang="en-US" altLang="ko-KR" sz="3000" b="1" spc="300" dirty="0">
                <a:ln w="6350"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cxnSp>
        <p:nvCxnSpPr>
          <p:cNvPr id="56" name="직선 연결선 55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165353" y="1363129"/>
            <a:ext cx="9567664" cy="472624"/>
            <a:chOff x="165353" y="1415707"/>
            <a:chExt cx="9567664" cy="472624"/>
          </a:xfrm>
        </p:grpSpPr>
        <p:grpSp>
          <p:nvGrpSpPr>
            <p:cNvPr id="72" name="그룹 71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74" name="직선 연결선 73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직선 연결선 74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3" name="직사각형 72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수사 업무의 기본기를 강화하고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190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마약ㆍ디지털ㆍ환경사범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 등 수사영역 확장기반 마련</a:t>
              </a:r>
              <a:endParaRPr lang="en-US" altLang="ko-KR" sz="1900" b="1" kern="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658552" y="1972236"/>
            <a:ext cx="8715530" cy="812530"/>
            <a:chOff x="4476105" y="1863577"/>
            <a:chExt cx="8715530" cy="812530"/>
          </a:xfrm>
        </p:grpSpPr>
        <p:sp>
          <p:nvSpPr>
            <p:cNvPr id="94" name="TextBox 93"/>
            <p:cNvSpPr txBox="1"/>
            <p:nvPr/>
          </p:nvSpPr>
          <p:spPr>
            <a:xfrm>
              <a:off x="4636788" y="1863577"/>
              <a:ext cx="8554847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본청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)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감시업무와 분리하여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수사부서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로서의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정체성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을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명확화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하고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,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dirty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        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국민안전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과 밀접한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환경ㆍ마약범죄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 수사력 강화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를 위해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국제조사</a:t>
              </a:r>
              <a:r>
                <a:rPr lang="ko-KR" altLang="en-US" dirty="0">
                  <a:latin typeface="나눔명조 ExtraBold" pitchFamily="18" charset="-127"/>
                  <a:ea typeface="나눔명조 ExtraBold" pitchFamily="18" charset="-127"/>
                </a:rPr>
                <a:t>과</a:t>
              </a:r>
              <a:r>
                <a:rPr lang="en-US" altLang="ko-KR" dirty="0" smtClean="0">
                  <a:latin typeface="나눔명조 ExtraBold" pitchFamily="18" charset="-127"/>
                  <a:ea typeface="나눔명조 ExtraBold" pitchFamily="18" charset="-127"/>
                </a:rPr>
                <a:t>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승격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95" name="다이아몬드 94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658552" y="4266139"/>
            <a:ext cx="8316500" cy="812530"/>
            <a:chOff x="4476105" y="1863577"/>
            <a:chExt cx="8316500" cy="812530"/>
          </a:xfrm>
        </p:grpSpPr>
        <p:sp>
          <p:nvSpPr>
            <p:cNvPr id="97" name="TextBox 96"/>
            <p:cNvSpPr txBox="1"/>
            <p:nvPr/>
          </p:nvSpPr>
          <p:spPr>
            <a:xfrm>
              <a:off x="4636789" y="1863577"/>
              <a:ext cx="8155816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세관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)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지역별 수사업무 수요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를 고려하여 기구와 정원을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재배치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하고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>
                <a:lnSpc>
                  <a:spcPct val="130000"/>
                </a:lnSpc>
              </a:pPr>
              <a:r>
                <a:rPr lang="en-US" altLang="ko-KR" dirty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        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디지털포렌식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전담팀</a:t>
              </a:r>
              <a:r>
                <a:rPr lang="ko-KR" altLang="en-US" dirty="0" err="1" smtClean="0">
                  <a:latin typeface="나눔명조" pitchFamily="18" charset="-127"/>
                  <a:ea typeface="나눔명조" pitchFamily="18" charset="-127"/>
                </a:rPr>
                <a:t>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신설하여 </a:t>
              </a:r>
              <a:r>
                <a:rPr lang="ko-KR" altLang="en-US" dirty="0" err="1" smtClean="0">
                  <a:latin typeface="나눔명조" pitchFamily="18" charset="-127"/>
                  <a:ea typeface="나눔명조" pitchFamily="18" charset="-127"/>
                </a:rPr>
                <a:t>과학수사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ㆍ정보분석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 인프라 보강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98" name="다이아몬드 97"/>
            <p:cNvSpPr/>
            <p:nvPr/>
          </p:nvSpPr>
          <p:spPr>
            <a:xfrm>
              <a:off x="4476105" y="2023678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772800" y="2935216"/>
            <a:ext cx="1397711" cy="1123814"/>
            <a:chOff x="772800" y="2935216"/>
            <a:chExt cx="1397711" cy="1123814"/>
          </a:xfrm>
        </p:grpSpPr>
        <p:sp>
          <p:nvSpPr>
            <p:cNvPr id="99" name="직사각형 98"/>
            <p:cNvSpPr/>
            <p:nvPr/>
          </p:nvSpPr>
          <p:spPr>
            <a:xfrm>
              <a:off x="772800" y="2935216"/>
              <a:ext cx="1397711" cy="251942"/>
            </a:xfrm>
            <a:prstGeom prst="rect">
              <a:avLst/>
            </a:prstGeom>
            <a:solidFill>
              <a:srgbClr val="F3DDDD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조사총</a:t>
              </a:r>
              <a:r>
                <a:rPr lang="ko-KR" altLang="en-US" sz="1200" b="1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괄</a:t>
              </a:r>
              <a:r>
                <a:rPr lang="ko-KR" altLang="en-US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과</a:t>
              </a: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772800" y="3225840"/>
              <a:ext cx="1397711" cy="251942"/>
            </a:xfrm>
            <a:prstGeom prst="rect">
              <a:avLst/>
            </a:prstGeom>
            <a:solidFill>
              <a:srgbClr val="F3DDDD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외환조사과</a:t>
              </a: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772800" y="3516464"/>
              <a:ext cx="1397711" cy="251942"/>
            </a:xfrm>
            <a:prstGeom prst="rect">
              <a:avLst/>
            </a:prstGeom>
            <a:solidFill>
              <a:srgbClr val="F3DDDD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7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국제조사</a:t>
              </a:r>
              <a:r>
                <a:rPr lang="ko-KR" altLang="en-US" sz="1200" b="1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팀</a:t>
              </a: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772800" y="3807088"/>
              <a:ext cx="1397711" cy="251942"/>
            </a:xfrm>
            <a:prstGeom prst="rect">
              <a:avLst/>
            </a:prstGeom>
            <a:solidFill>
              <a:srgbClr val="F3DDDD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trike="sngStrike" spc="-70" dirty="0" smtClean="0">
                  <a:solidFill>
                    <a:schemeClr val="bg1">
                      <a:lumMod val="6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trike="sngStrike" spc="-70" dirty="0" err="1" smtClean="0">
                  <a:solidFill>
                    <a:schemeClr val="bg1">
                      <a:lumMod val="6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관세국경감시</a:t>
              </a:r>
              <a:r>
                <a:rPr lang="ko-KR" altLang="en-US" sz="1200" b="1" strike="sngStrike" spc="-70" dirty="0" err="1">
                  <a:solidFill>
                    <a:schemeClr val="bg1">
                      <a:lumMod val="6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과</a:t>
              </a:r>
              <a:r>
                <a:rPr lang="en-US" altLang="ko-KR" sz="1200" b="1" strike="sngStrike" spc="-70" dirty="0" smtClean="0">
                  <a:solidFill>
                    <a:schemeClr val="bg1">
                      <a:lumMod val="6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1200" b="1" strike="sngStrike" spc="-70" dirty="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03" name="오른쪽 화살표 102"/>
          <p:cNvSpPr/>
          <p:nvPr/>
        </p:nvSpPr>
        <p:spPr>
          <a:xfrm>
            <a:off x="2355342" y="3121839"/>
            <a:ext cx="210928" cy="750568"/>
          </a:xfrm>
          <a:prstGeom prst="rightArrow">
            <a:avLst>
              <a:gd name="adj1" fmla="val 63253"/>
              <a:gd name="adj2" fmla="val 4777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sp>
        <p:nvSpPr>
          <p:cNvPr id="104" name="직사각형 103"/>
          <p:cNvSpPr/>
          <p:nvPr/>
        </p:nvSpPr>
        <p:spPr>
          <a:xfrm>
            <a:off x="2693433" y="2962679"/>
            <a:ext cx="2053455" cy="251943"/>
          </a:xfrm>
          <a:prstGeom prst="rect">
            <a:avLst/>
          </a:prstGeom>
          <a:solidFill>
            <a:srgbClr val="FFCCCC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</a:t>
            </a:r>
            <a:r>
              <a:rPr lang="ko-KR" altLang="en-US" sz="1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</a:t>
            </a:r>
            <a:r>
              <a:rPr lang="ko-KR" altLang="en-US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총괄과</a:t>
            </a: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400" b="1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2693433" y="3214622"/>
            <a:ext cx="2053455" cy="8169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관세ㆍ대외무역사범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수사 지휘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사이버ㆍ지재권사범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수사 지휘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수사정보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수집ㆍ관리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4857762" y="2962679"/>
            <a:ext cx="2053455" cy="251943"/>
          </a:xfrm>
          <a:prstGeom prst="rect">
            <a:avLst/>
          </a:prstGeom>
          <a:solidFill>
            <a:srgbClr val="FFCCCC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외환조사과</a:t>
            </a: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400" b="1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4857762" y="3214622"/>
            <a:ext cx="2053455" cy="8169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외환제도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자금세탁방지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7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외환수사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ㆍ검사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지휘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외환범죄 정보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수집ㆍ관리</a:t>
            </a: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endParaRPr lang="en-US" altLang="ko-KR" sz="1100" spc="-7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7022092" y="2962679"/>
            <a:ext cx="2053455" cy="251943"/>
          </a:xfrm>
          <a:prstGeom prst="rect">
            <a:avLst/>
          </a:prstGeom>
          <a:solidFill>
            <a:srgbClr val="FFCCCC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국제조사과</a:t>
            </a: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400" b="1" spc="-14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7022092" y="3214622"/>
            <a:ext cx="2053455" cy="8169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마약류 밀수단속 수사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마약사범 정보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수집ㆍ관리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전략물자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환경범죄 등 수사 지휘 </a:t>
            </a:r>
            <a:endParaRPr lang="ko-KR" altLang="en-US" sz="1100" spc="-10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grpSp>
        <p:nvGrpSpPr>
          <p:cNvPr id="112" name="그룹 111"/>
          <p:cNvGrpSpPr/>
          <p:nvPr/>
        </p:nvGrpSpPr>
        <p:grpSpPr>
          <a:xfrm>
            <a:off x="3451473" y="5427899"/>
            <a:ext cx="2053455" cy="525226"/>
            <a:chOff x="7119120" y="2983646"/>
            <a:chExt cx="2053455" cy="525226"/>
          </a:xfrm>
        </p:grpSpPr>
        <p:sp>
          <p:nvSpPr>
            <p:cNvPr id="130" name="직사각형 129"/>
            <p:cNvSpPr/>
            <p:nvPr/>
          </p:nvSpPr>
          <p:spPr>
            <a:xfrm>
              <a:off x="7119120" y="2983646"/>
              <a:ext cx="2053455" cy="251943"/>
            </a:xfrm>
            <a:prstGeom prst="rect">
              <a:avLst/>
            </a:prstGeom>
            <a:solidFill>
              <a:srgbClr val="FFCCCC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디지털무역범죄조사과</a:t>
              </a:r>
              <a:r>
                <a:rPr lang="en-US" altLang="ko-KR" sz="1200" b="1" spc="-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4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7119120" y="3235589"/>
              <a:ext cx="2053455" cy="2732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+ 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디지털포렌식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전담팀</a:t>
              </a:r>
              <a:endParaRPr lang="ko-KR" altLang="en-US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2176269" y="5142149"/>
            <a:ext cx="21084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조사</a:t>
            </a:r>
            <a:r>
              <a:rPr lang="en-US" altLang="ko-KR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국</a:t>
            </a:r>
            <a:r>
              <a:rPr lang="en-US" altLang="ko-KR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일반조사</a:t>
            </a:r>
            <a:r>
              <a:rPr lang="en-US" altLang="ko-KR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ko-KR" altLang="en-US" sz="1200" b="1" spc="-100" dirty="0">
              <a:solidFill>
                <a:srgbClr val="8A00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059071" y="5142149"/>
            <a:ext cx="21084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조사</a:t>
            </a:r>
            <a:r>
              <a:rPr lang="en-US" altLang="ko-KR" sz="1200" b="1" spc="-100" dirty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국</a:t>
            </a:r>
            <a:r>
              <a:rPr lang="en-US" altLang="ko-KR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외환조사</a:t>
            </a:r>
            <a:r>
              <a:rPr lang="en-US" altLang="ko-KR" sz="1200" b="1" spc="-100" dirty="0" smtClean="0">
                <a:solidFill>
                  <a:srgbClr val="8A0000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ko-KR" altLang="en-US" sz="1200" b="1" spc="-100" dirty="0">
              <a:solidFill>
                <a:srgbClr val="8A00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1587707" y="5422283"/>
            <a:ext cx="1397711" cy="251942"/>
          </a:xfrm>
          <a:prstGeom prst="rect">
            <a:avLst/>
          </a:prstGeom>
          <a:solidFill>
            <a:srgbClr val="F3DDD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사이버조</a:t>
            </a:r>
            <a:r>
              <a:rPr lang="ko-KR" altLang="en-US" sz="1200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</a:t>
            </a:r>
            <a:r>
              <a:rPr lang="ko-KR" altLang="en-US" sz="12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6" name="오른쪽 화살표 115"/>
          <p:cNvSpPr/>
          <p:nvPr/>
        </p:nvSpPr>
        <p:spPr>
          <a:xfrm>
            <a:off x="3125016" y="5474213"/>
            <a:ext cx="210928" cy="148082"/>
          </a:xfrm>
          <a:prstGeom prst="rightArrow">
            <a:avLst>
              <a:gd name="adj1" fmla="val 45953"/>
              <a:gd name="adj2" fmla="val 4777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sp>
        <p:nvSpPr>
          <p:cNvPr id="127" name="직사각형 126"/>
          <p:cNvSpPr/>
          <p:nvPr/>
        </p:nvSpPr>
        <p:spPr>
          <a:xfrm>
            <a:off x="3451473" y="6038446"/>
            <a:ext cx="2053455" cy="251943"/>
          </a:xfrm>
          <a:prstGeom prst="rect">
            <a:avLst/>
          </a:prstGeom>
          <a:solidFill>
            <a:srgbClr val="FFCCCC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+ &lt;</a:t>
            </a:r>
            <a:r>
              <a:rPr lang="ko-KR" altLang="en-US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조사관 </a:t>
            </a: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(1)&gt;</a:t>
            </a:r>
          </a:p>
        </p:txBody>
      </p:sp>
      <p:sp>
        <p:nvSpPr>
          <p:cNvPr id="128" name="직사각형 127"/>
          <p:cNvSpPr/>
          <p:nvPr/>
        </p:nvSpPr>
        <p:spPr>
          <a:xfrm>
            <a:off x="1092407" y="5420280"/>
            <a:ext cx="275713" cy="870109"/>
          </a:xfrm>
          <a:prstGeom prst="rect">
            <a:avLst/>
          </a:prstGeom>
          <a:solidFill>
            <a:srgbClr val="7B3939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ko-KR" altLang="en-US" sz="1200" b="1" spc="-7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서</a:t>
            </a:r>
            <a:endParaRPr lang="en-US" altLang="ko-KR" sz="1200" b="1" spc="-7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b="1" spc="-7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울</a:t>
            </a:r>
            <a:endParaRPr lang="en-US" altLang="ko-KR" sz="1200" b="1" spc="-7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b="1" spc="-7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세</a:t>
            </a:r>
            <a:endParaRPr lang="en-US" altLang="ko-KR" sz="1200" b="1" spc="-7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b="1" spc="-7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관</a:t>
            </a:r>
            <a:endParaRPr lang="en-US" altLang="ko-KR" sz="1200" b="1" spc="-7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9" name="직사각형 128"/>
          <p:cNvSpPr/>
          <p:nvPr/>
        </p:nvSpPr>
        <p:spPr>
          <a:xfrm>
            <a:off x="6073672" y="5422283"/>
            <a:ext cx="2053455" cy="251943"/>
          </a:xfrm>
          <a:prstGeom prst="rect">
            <a:avLst/>
          </a:prstGeom>
          <a:solidFill>
            <a:srgbClr val="FFCCCC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+ &lt;</a:t>
            </a:r>
            <a:r>
              <a:rPr lang="ko-KR" altLang="en-US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외환검사관 </a:t>
            </a: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(2)&gt; 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4749505" y="696937"/>
            <a:ext cx="1201461" cy="347664"/>
            <a:chOff x="4749505" y="696937"/>
            <a:chExt cx="1201461" cy="347664"/>
          </a:xfrm>
        </p:grpSpPr>
        <p:sp>
          <p:nvSpPr>
            <p:cNvPr id="45" name="평행 사변형 44"/>
            <p:cNvSpPr/>
            <p:nvPr/>
          </p:nvSpPr>
          <p:spPr>
            <a:xfrm flipH="1">
              <a:off x="5560678" y="696937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평행 사변형 45"/>
            <p:cNvSpPr/>
            <p:nvPr/>
          </p:nvSpPr>
          <p:spPr>
            <a:xfrm flipH="1">
              <a:off x="5290287" y="696937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평행 사변형 46"/>
            <p:cNvSpPr/>
            <p:nvPr/>
          </p:nvSpPr>
          <p:spPr>
            <a:xfrm flipH="1">
              <a:off x="5019896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평행 사변형 47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69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436"/>
          <p:cNvSpPr>
            <a:spLocks noChangeArrowheads="1"/>
          </p:cNvSpPr>
          <p:nvPr/>
        </p:nvSpPr>
        <p:spPr bwMode="auto">
          <a:xfrm>
            <a:off x="384721" y="3188708"/>
            <a:ext cx="2536032" cy="338554"/>
          </a:xfrm>
          <a:prstGeom prst="rect">
            <a:avLst/>
          </a:prstGeom>
          <a:extLst/>
        </p:spPr>
        <p:txBody>
          <a:bodyPr vert="horz" wrap="square" lIns="0" tIns="45720" rIns="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ko-KR" altLang="en-US" sz="1600" b="1" spc="-150" dirty="0" smtClean="0">
                <a:solidFill>
                  <a:srgbClr val="273339"/>
                </a:solidFill>
              </a:rPr>
              <a:t>중화학공업 육성</a:t>
            </a:r>
            <a:r>
              <a:rPr lang="en-US" altLang="ko-KR" sz="1600" spc="-150" dirty="0" smtClean="0">
                <a:solidFill>
                  <a:srgbClr val="273339"/>
                </a:solidFill>
              </a:rPr>
              <a:t>, </a:t>
            </a:r>
            <a:r>
              <a:rPr lang="ko-KR" altLang="en-US" sz="1600" b="1" spc="-150" dirty="0" smtClean="0">
                <a:solidFill>
                  <a:srgbClr val="273339"/>
                </a:solidFill>
              </a:rPr>
              <a:t>시장 개방</a:t>
            </a:r>
            <a:endParaRPr lang="en-US" sz="1600" b="1" spc="-150" dirty="0">
              <a:solidFill>
                <a:srgbClr val="273339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022196" y="2212139"/>
            <a:ext cx="1753686" cy="912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수출산업 지원을 위한</a:t>
            </a:r>
            <a:endParaRPr lang="en-US" altLang="ko-KR" sz="12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b="1" spc="-50" dirty="0" smtClean="0">
                <a:latin typeface="나눔바른고딕" pitchFamily="50" charset="-127"/>
                <a:ea typeface="나눔바른고딕" pitchFamily="50" charset="-127"/>
              </a:rPr>
              <a:t>수출국</a:t>
            </a:r>
            <a:r>
              <a:rPr lang="ko-KR" altLang="en-US" sz="1200" spc="-50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신설</a:t>
            </a: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(’73)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en-US" altLang="ko-KR" sz="3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HS, </a:t>
            </a:r>
            <a:r>
              <a:rPr lang="ko-KR" altLang="en-US" sz="1200" spc="-50" dirty="0" err="1" smtClean="0">
                <a:latin typeface="나눔바른고딕 Light" pitchFamily="50" charset="-127"/>
                <a:ea typeface="나눔바른고딕 Light" pitchFamily="50" charset="-127"/>
              </a:rPr>
              <a:t>新평가협약</a:t>
            </a: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 도입에 따른</a:t>
            </a:r>
            <a:endParaRPr lang="en-US" altLang="ko-KR" sz="12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b="1" spc="-50" dirty="0" smtClean="0">
                <a:latin typeface="나눔바른고딕" pitchFamily="50" charset="-127"/>
                <a:ea typeface="나눔바른고딕" pitchFamily="50" charset="-127"/>
              </a:rPr>
              <a:t>평가협력국</a:t>
            </a: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 신설</a:t>
            </a: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(’83)</a:t>
            </a:r>
            <a:endParaRPr lang="en-US" sz="1200" spc="-50" dirty="0"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3" name="이등변 삼각형 22"/>
          <p:cNvSpPr/>
          <p:nvPr/>
        </p:nvSpPr>
        <p:spPr>
          <a:xfrm rot="5400000">
            <a:off x="871127" y="2283272"/>
            <a:ext cx="92872" cy="5720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>
              <a:lnSpc>
                <a:spcPct val="114000"/>
              </a:lnSpc>
            </a:pPr>
            <a:endParaRPr lang="ko-KR" altLang="en-US"/>
          </a:p>
        </p:txBody>
      </p:sp>
      <p:sp>
        <p:nvSpPr>
          <p:cNvPr id="24" name="이등변 삼각형 23"/>
          <p:cNvSpPr/>
          <p:nvPr/>
        </p:nvSpPr>
        <p:spPr>
          <a:xfrm rot="5400000">
            <a:off x="871127" y="2760475"/>
            <a:ext cx="92872" cy="5720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>
              <a:lnSpc>
                <a:spcPct val="114000"/>
              </a:lnSpc>
            </a:pPr>
            <a:endParaRPr lang="ko-KR" altLang="en-US"/>
          </a:p>
        </p:txBody>
      </p:sp>
      <p:sp>
        <p:nvSpPr>
          <p:cNvPr id="26" name="Rectangle 1436"/>
          <p:cNvSpPr>
            <a:spLocks noChangeArrowheads="1"/>
          </p:cNvSpPr>
          <p:nvPr/>
        </p:nvSpPr>
        <p:spPr bwMode="auto">
          <a:xfrm>
            <a:off x="2183400" y="4997872"/>
            <a:ext cx="2398092" cy="338554"/>
          </a:xfrm>
          <a:prstGeom prst="rect">
            <a:avLst/>
          </a:prstGeom>
          <a:extLst/>
        </p:spPr>
        <p:txBody>
          <a:bodyPr vert="horz" wrap="square" lIns="0" tIns="45720" rIns="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ko-KR" altLang="en-US" sz="1600" b="1" spc="-150" dirty="0" smtClean="0">
                <a:solidFill>
                  <a:srgbClr val="273339"/>
                </a:solidFill>
              </a:rPr>
              <a:t>불법무역 증가</a:t>
            </a:r>
            <a:r>
              <a:rPr lang="en-US" altLang="ko-KR" sz="1600" b="1" spc="-150" dirty="0" smtClean="0">
                <a:solidFill>
                  <a:srgbClr val="273339"/>
                </a:solidFill>
              </a:rPr>
              <a:t>, </a:t>
            </a:r>
            <a:r>
              <a:rPr lang="ko-KR" altLang="en-US" sz="1600" b="1" spc="-150" dirty="0" smtClean="0">
                <a:solidFill>
                  <a:srgbClr val="273339"/>
                </a:solidFill>
              </a:rPr>
              <a:t>개방 가속화</a:t>
            </a:r>
            <a:endParaRPr lang="en-US" sz="1600" b="1" spc="-150" dirty="0">
              <a:solidFill>
                <a:srgbClr val="273339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644987" y="5396744"/>
            <a:ext cx="1623007" cy="92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부정무역 수사강화</a:t>
            </a:r>
            <a:endParaRPr lang="en-US" altLang="ko-KR" sz="12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심리기획관 → </a:t>
            </a:r>
            <a:r>
              <a:rPr lang="ko-KR" altLang="en-US" sz="1200" b="1" spc="-50" dirty="0" err="1" smtClean="0">
                <a:latin typeface="나눔바른고딕" pitchFamily="50" charset="-127"/>
                <a:ea typeface="나눔바른고딕" pitchFamily="50" charset="-127"/>
              </a:rPr>
              <a:t>조사국</a:t>
            </a: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(’96)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en-US" sz="5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대외협력 전담부서</a:t>
            </a:r>
            <a:endParaRPr lang="en-US" altLang="ko-KR" sz="12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평가협력국 → </a:t>
            </a:r>
            <a:r>
              <a:rPr lang="ko-KR" altLang="en-US" sz="1200" b="1" spc="-50" dirty="0" smtClean="0">
                <a:latin typeface="나눔바른고딕" pitchFamily="50" charset="-127"/>
                <a:ea typeface="나눔바른고딕" pitchFamily="50" charset="-127"/>
              </a:rPr>
              <a:t>협력국</a:t>
            </a: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(’96)</a:t>
            </a:r>
          </a:p>
        </p:txBody>
      </p:sp>
      <p:sp>
        <p:nvSpPr>
          <p:cNvPr id="29" name="이등변 삼각형 28"/>
          <p:cNvSpPr/>
          <p:nvPr/>
        </p:nvSpPr>
        <p:spPr>
          <a:xfrm rot="5400000">
            <a:off x="2498045" y="5476133"/>
            <a:ext cx="92872" cy="5720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>
              <a:lnSpc>
                <a:spcPct val="114000"/>
              </a:lnSpc>
            </a:pPr>
            <a:endParaRPr lang="ko-KR" altLang="en-US"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5400000">
            <a:off x="2498045" y="5972386"/>
            <a:ext cx="92872" cy="5720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>
              <a:lnSpc>
                <a:spcPct val="114000"/>
              </a:lnSpc>
            </a:pPr>
            <a:endParaRPr lang="ko-KR" altLang="en-US"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37" name="Rectangle 1436"/>
          <p:cNvSpPr>
            <a:spLocks noChangeArrowheads="1"/>
          </p:cNvSpPr>
          <p:nvPr/>
        </p:nvSpPr>
        <p:spPr bwMode="auto">
          <a:xfrm>
            <a:off x="3857814" y="3063198"/>
            <a:ext cx="2552728" cy="338554"/>
          </a:xfrm>
          <a:prstGeom prst="rect">
            <a:avLst/>
          </a:prstGeom>
          <a:extLst/>
        </p:spPr>
        <p:txBody>
          <a:bodyPr vert="horz" wrap="square" lIns="0" tIns="45720" rIns="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ko-KR" altLang="en-US" sz="1600" b="1" spc="-150" dirty="0" smtClean="0">
                <a:solidFill>
                  <a:srgbClr val="273339"/>
                </a:solidFill>
              </a:rPr>
              <a:t>국제수출경쟁 격화</a:t>
            </a:r>
            <a:r>
              <a:rPr lang="en-US" altLang="ko-KR" sz="1600" b="1" spc="-150" dirty="0" smtClean="0">
                <a:solidFill>
                  <a:srgbClr val="273339"/>
                </a:solidFill>
              </a:rPr>
              <a:t>, </a:t>
            </a:r>
            <a:r>
              <a:rPr lang="ko-KR" altLang="en-US" sz="1600" b="1" spc="-150" dirty="0" smtClean="0">
                <a:solidFill>
                  <a:srgbClr val="273339"/>
                </a:solidFill>
              </a:rPr>
              <a:t>물류대란</a:t>
            </a:r>
            <a:endParaRPr lang="en-US" sz="1600" b="1" spc="-150" dirty="0">
              <a:solidFill>
                <a:srgbClr val="273339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171833" y="2101793"/>
            <a:ext cx="2053006" cy="886397"/>
            <a:chOff x="4189763" y="2137653"/>
            <a:chExt cx="2053006" cy="886397"/>
          </a:xfrm>
        </p:grpSpPr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309544" y="2137653"/>
              <a:ext cx="1933225" cy="8863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ko-KR" altLang="en-US" sz="1200" spc="-50" dirty="0" smtClean="0">
                  <a:latin typeface="나눔바른고딕 Light" pitchFamily="50" charset="-127"/>
                  <a:ea typeface="나눔바른고딕 Light" pitchFamily="50" charset="-127"/>
                </a:rPr>
                <a:t>신속성과 정확성의 조화를 위해</a:t>
              </a:r>
              <a:endPara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endParaRPr>
            </a:p>
            <a:p>
              <a:pPr marL="0" indent="0" algn="just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ko-KR" altLang="en-US" sz="1200" b="1" spc="-50" dirty="0" smtClean="0">
                  <a:latin typeface="나눔바른고딕" pitchFamily="50" charset="-127"/>
                  <a:ea typeface="나눔바른고딕" pitchFamily="50" charset="-127"/>
                </a:rPr>
                <a:t>화물 </a:t>
              </a:r>
              <a:r>
                <a:rPr lang="en-US" altLang="ko-KR" sz="1200" b="1" spc="-50" dirty="0" smtClean="0">
                  <a:latin typeface="나눔바른고딕" pitchFamily="50" charset="-127"/>
                  <a:ea typeface="나눔바른고딕" pitchFamily="50" charset="-127"/>
                </a:rPr>
                <a:t>Process </a:t>
              </a:r>
              <a:r>
                <a:rPr lang="ko-KR" altLang="en-US" sz="1200" spc="-50" dirty="0" smtClean="0">
                  <a:latin typeface="나눔바른고딕 Light" pitchFamily="50" charset="-127"/>
                  <a:ea typeface="나눔바른고딕 Light" pitchFamily="50" charset="-127"/>
                </a:rPr>
                <a:t>업무와</a:t>
              </a:r>
              <a:endPara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endParaRPr>
            </a:p>
            <a:p>
              <a:pPr marL="0" indent="0" algn="just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ko-KR" altLang="en-US" sz="1200" b="1" spc="-50" dirty="0" smtClean="0">
                  <a:latin typeface="나눔바른고딕" pitchFamily="50" charset="-127"/>
                  <a:ea typeface="나눔바른고딕" pitchFamily="50" charset="-127"/>
                </a:rPr>
                <a:t>非</a:t>
              </a:r>
              <a:r>
                <a:rPr lang="en-US" altLang="ko-KR" sz="1200" b="1" spc="-50" dirty="0" smtClean="0">
                  <a:latin typeface="나눔바른고딕" pitchFamily="50" charset="-127"/>
                  <a:ea typeface="나눔바른고딕" pitchFamily="50" charset="-127"/>
                </a:rPr>
                <a:t>Process </a:t>
              </a:r>
              <a:r>
                <a:rPr lang="ko-KR" altLang="en-US" sz="1200" spc="-50" dirty="0" smtClean="0">
                  <a:latin typeface="나눔바른고딕 Light" pitchFamily="50" charset="-127"/>
                  <a:ea typeface="나눔바른고딕 Light" pitchFamily="50" charset="-127"/>
                </a:rPr>
                <a:t>업무를 구분</a:t>
              </a:r>
              <a:endPara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endParaRPr>
            </a:p>
            <a:p>
              <a:pPr marL="0" indent="0" algn="just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ko-KR" altLang="ko-KR" sz="1200" spc="-50" dirty="0" smtClean="0">
                  <a:latin typeface="나눔바른고딕 Light" pitchFamily="50" charset="-127"/>
                  <a:ea typeface="나눔바른고딕 Light" pitchFamily="50" charset="-127"/>
                </a:rPr>
                <a:t>→</a:t>
              </a:r>
              <a:r>
                <a:rPr lang="en-US" altLang="ko-KR" sz="1200" spc="-50" dirty="0" smtClean="0">
                  <a:latin typeface="나눔바른고딕 Light" pitchFamily="50" charset="-127"/>
                  <a:ea typeface="나눔바른고딕 Light" pitchFamily="50" charset="-127"/>
                </a:rPr>
                <a:t>  </a:t>
              </a:r>
              <a:r>
                <a:rPr lang="ko-KR" altLang="en-US" sz="1200" b="1" u="sng" spc="-50" dirty="0" err="1" smtClean="0">
                  <a:latin typeface="나눔바른고딕" pitchFamily="50" charset="-127"/>
                  <a:ea typeface="나눔바른고딕" pitchFamily="50" charset="-127"/>
                </a:rPr>
                <a:t>통관ㆍ심사ㆍ조사감시</a:t>
              </a:r>
              <a:r>
                <a:rPr lang="en-US" altLang="ko-KR" sz="1200" spc="-50" dirty="0" smtClean="0">
                  <a:latin typeface="나눔바른고딕 Light" pitchFamily="50" charset="-127"/>
                  <a:ea typeface="나눔바른고딕 Light" pitchFamily="50" charset="-127"/>
                </a:rPr>
                <a:t>(’00)</a:t>
              </a:r>
              <a:endParaRPr lang="en-US" sz="1200" spc="-50" dirty="0">
                <a:latin typeface="나눔바른고딕 Light" pitchFamily="50" charset="-127"/>
                <a:ea typeface="나눔바른고딕 Light" pitchFamily="50" charset="-127"/>
              </a:endParaRPr>
            </a:p>
          </p:txBody>
        </p:sp>
        <p:sp>
          <p:nvSpPr>
            <p:cNvPr id="40" name="이등변 삼각형 39"/>
            <p:cNvSpPr/>
            <p:nvPr/>
          </p:nvSpPr>
          <p:spPr>
            <a:xfrm rot="5400000">
              <a:off x="4171929" y="2209422"/>
              <a:ext cx="92872" cy="5720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/>
            <a:lstStyle/>
            <a:p>
              <a:pPr algn="ctr">
                <a:lnSpc>
                  <a:spcPct val="114000"/>
                </a:lnSpc>
              </a:pPr>
              <a:endParaRPr lang="ko-KR" altLang="en-US">
                <a:latin typeface="나눔바른고딕 Light" pitchFamily="50" charset="-127"/>
                <a:ea typeface="나눔바른고딕 Light" pitchFamily="50" charset="-127"/>
              </a:endParaRPr>
            </a:p>
          </p:txBody>
        </p:sp>
      </p:grpSp>
      <p:sp>
        <p:nvSpPr>
          <p:cNvPr id="42" name="Rectangle 1436"/>
          <p:cNvSpPr>
            <a:spLocks noChangeArrowheads="1"/>
          </p:cNvSpPr>
          <p:nvPr/>
        </p:nvSpPr>
        <p:spPr bwMode="auto">
          <a:xfrm>
            <a:off x="5586750" y="4997872"/>
            <a:ext cx="2522229" cy="338554"/>
          </a:xfrm>
          <a:prstGeom prst="rect">
            <a:avLst/>
          </a:prstGeom>
          <a:extLst/>
        </p:spPr>
        <p:txBody>
          <a:bodyPr vert="horz" wrap="square" lIns="0" tIns="45720" rIns="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sz="1600" b="1" spc="-150" dirty="0" smtClean="0">
                <a:solidFill>
                  <a:srgbClr val="273339"/>
                </a:solidFill>
              </a:rPr>
              <a:t>FTA </a:t>
            </a:r>
            <a:r>
              <a:rPr lang="ko-KR" altLang="en-US" sz="1600" b="1" spc="-150" dirty="0" smtClean="0">
                <a:solidFill>
                  <a:srgbClr val="273339"/>
                </a:solidFill>
              </a:rPr>
              <a:t>무역시대</a:t>
            </a:r>
            <a:r>
              <a:rPr lang="en-US" altLang="ko-KR" sz="1600" b="1" spc="-150" dirty="0" smtClean="0">
                <a:solidFill>
                  <a:srgbClr val="273339"/>
                </a:solidFill>
              </a:rPr>
              <a:t>, </a:t>
            </a:r>
            <a:r>
              <a:rPr lang="ko-KR" altLang="en-US" sz="1600" b="1" spc="-150" dirty="0" smtClean="0">
                <a:solidFill>
                  <a:srgbClr val="273339"/>
                </a:solidFill>
              </a:rPr>
              <a:t>중국시장 부상</a:t>
            </a:r>
            <a:endParaRPr lang="en-US" sz="1600" b="1" spc="-150" dirty="0">
              <a:solidFill>
                <a:srgbClr val="273339"/>
              </a:solidFill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5944265" y="5396744"/>
            <a:ext cx="1946046" cy="92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FTA </a:t>
            </a: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국내이행체계 마련을 위한</a:t>
            </a:r>
            <a:endParaRPr lang="en-US" altLang="ko-KR" sz="12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ko-KR" sz="1200" b="1" spc="-50" dirty="0" smtClean="0">
                <a:latin typeface="나눔바른고딕" pitchFamily="50" charset="-127"/>
                <a:ea typeface="나눔바른고딕" pitchFamily="50" charset="-127"/>
              </a:rPr>
              <a:t>FTA</a:t>
            </a:r>
            <a:r>
              <a:rPr lang="ko-KR" altLang="en-US" sz="1200" b="1" spc="-50" dirty="0" smtClean="0">
                <a:latin typeface="나눔바른고딕" pitchFamily="50" charset="-127"/>
                <a:ea typeface="나눔바른고딕" pitchFamily="50" charset="-127"/>
              </a:rPr>
              <a:t>집행기획관 </a:t>
            </a: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신설</a:t>
            </a: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(’11)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en-US" sz="5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중국 수출기업 지원역량 </a:t>
            </a:r>
            <a:endParaRPr lang="en-US" altLang="ko-KR" sz="1200" spc="-50" dirty="0" smtClean="0">
              <a:latin typeface="나눔바른고딕 Light" pitchFamily="50" charset="-127"/>
              <a:ea typeface="나눔바른고딕 Light" pitchFamily="50" charset="-127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ko-KR" altLang="en-US" sz="1200" spc="-50" dirty="0" smtClean="0">
                <a:latin typeface="나눔바른고딕 Light" pitchFamily="50" charset="-127"/>
                <a:ea typeface="나눔바른고딕 Light" pitchFamily="50" charset="-127"/>
              </a:rPr>
              <a:t>강화를 위한 </a:t>
            </a:r>
            <a:r>
              <a:rPr lang="ko-KR" altLang="en-US" sz="1200" b="1" spc="-50" dirty="0" smtClean="0">
                <a:latin typeface="나눔바른고딕" pitchFamily="50" charset="-127"/>
                <a:ea typeface="나눔바른고딕" pitchFamily="50" charset="-127"/>
              </a:rPr>
              <a:t>인천세관 통합</a:t>
            </a:r>
            <a:r>
              <a:rPr lang="en-US" altLang="ko-KR" sz="1200" spc="-50" dirty="0" smtClean="0">
                <a:latin typeface="나눔바른고딕 Light" pitchFamily="50" charset="-127"/>
                <a:ea typeface="나눔바른고딕 Light" pitchFamily="50" charset="-127"/>
              </a:rPr>
              <a:t>(’16)</a:t>
            </a:r>
          </a:p>
        </p:txBody>
      </p:sp>
      <p:sp>
        <p:nvSpPr>
          <p:cNvPr id="45" name="이등변 삼각형 44"/>
          <p:cNvSpPr/>
          <p:nvPr/>
        </p:nvSpPr>
        <p:spPr>
          <a:xfrm rot="5400000">
            <a:off x="5782628" y="5476133"/>
            <a:ext cx="92872" cy="5720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>
              <a:lnSpc>
                <a:spcPct val="114000"/>
              </a:lnSpc>
            </a:pPr>
            <a:endParaRPr lang="ko-KR" altLang="en-US"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46" name="이등변 삼각형 45"/>
          <p:cNvSpPr/>
          <p:nvPr/>
        </p:nvSpPr>
        <p:spPr>
          <a:xfrm rot="5400000">
            <a:off x="5782628" y="5972386"/>
            <a:ext cx="92872" cy="5720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>
              <a:lnSpc>
                <a:spcPct val="114000"/>
              </a:lnSpc>
            </a:pPr>
            <a:endParaRPr lang="ko-KR" altLang="en-US"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-62144" y="4029848"/>
            <a:ext cx="1098050" cy="393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3"/>
          <p:cNvSpPr/>
          <p:nvPr/>
        </p:nvSpPr>
        <p:spPr>
          <a:xfrm>
            <a:off x="9436209" y="4029848"/>
            <a:ext cx="593616" cy="393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7"/>
          <p:cNvSpPr/>
          <p:nvPr/>
        </p:nvSpPr>
        <p:spPr>
          <a:xfrm>
            <a:off x="786972" y="4029848"/>
            <a:ext cx="1732298" cy="393700"/>
          </a:xfrm>
          <a:prstGeom prst="rect">
            <a:avLst/>
          </a:prstGeom>
          <a:solidFill>
            <a:srgbClr val="96B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8"/>
          <p:cNvSpPr/>
          <p:nvPr/>
        </p:nvSpPr>
        <p:spPr>
          <a:xfrm>
            <a:off x="2515373" y="4029848"/>
            <a:ext cx="1733512" cy="393700"/>
          </a:xfrm>
          <a:prstGeom prst="rect">
            <a:avLst/>
          </a:prstGeom>
          <a:solidFill>
            <a:srgbClr val="66B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/>
          <p:cNvSpPr/>
          <p:nvPr/>
        </p:nvSpPr>
        <p:spPr>
          <a:xfrm>
            <a:off x="4248885" y="4029848"/>
            <a:ext cx="1733512" cy="393700"/>
          </a:xfrm>
          <a:prstGeom prst="rect">
            <a:avLst/>
          </a:prstGeom>
          <a:solidFill>
            <a:srgbClr val="22B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/>
          <p:cNvSpPr/>
          <p:nvPr/>
        </p:nvSpPr>
        <p:spPr>
          <a:xfrm>
            <a:off x="5982397" y="4029848"/>
            <a:ext cx="1733512" cy="393700"/>
          </a:xfrm>
          <a:prstGeom prst="rect">
            <a:avLst/>
          </a:prstGeom>
          <a:solidFill>
            <a:srgbClr val="589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/>
          <p:cNvSpPr/>
          <p:nvPr/>
        </p:nvSpPr>
        <p:spPr>
          <a:xfrm>
            <a:off x="7715909" y="4029848"/>
            <a:ext cx="1733512" cy="3937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63"/>
          <p:cNvSpPr/>
          <p:nvPr/>
        </p:nvSpPr>
        <p:spPr>
          <a:xfrm>
            <a:off x="-62144" y="4240668"/>
            <a:ext cx="10091969" cy="18189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ardrop 14"/>
          <p:cNvSpPr/>
          <p:nvPr/>
        </p:nvSpPr>
        <p:spPr>
          <a:xfrm rot="18900000">
            <a:off x="1531137" y="4119682"/>
            <a:ext cx="243968" cy="238590"/>
          </a:xfrm>
          <a:prstGeom prst="teardrop">
            <a:avLst>
              <a:gd name="adj" fmla="val 200000"/>
            </a:avLst>
          </a:prstGeom>
          <a:solidFill>
            <a:srgbClr val="96B04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ardrop 14"/>
          <p:cNvSpPr/>
          <p:nvPr/>
        </p:nvSpPr>
        <p:spPr>
          <a:xfrm rot="8100000">
            <a:off x="3258634" y="4109558"/>
            <a:ext cx="248884" cy="248346"/>
          </a:xfrm>
          <a:prstGeom prst="teardrop">
            <a:avLst>
              <a:gd name="adj" fmla="val 200000"/>
            </a:avLst>
          </a:prstGeom>
          <a:solidFill>
            <a:srgbClr val="66B05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ardrop 14"/>
          <p:cNvSpPr/>
          <p:nvPr/>
        </p:nvSpPr>
        <p:spPr>
          <a:xfrm rot="18900000">
            <a:off x="4995223" y="4128856"/>
            <a:ext cx="245042" cy="244542"/>
          </a:xfrm>
          <a:prstGeom prst="teardrop">
            <a:avLst>
              <a:gd name="adj" fmla="val 200000"/>
            </a:avLst>
          </a:prstGeom>
          <a:solidFill>
            <a:srgbClr val="22B09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ardrop 14"/>
          <p:cNvSpPr/>
          <p:nvPr/>
        </p:nvSpPr>
        <p:spPr>
          <a:xfrm rot="8100000">
            <a:off x="6727533" y="4110320"/>
            <a:ext cx="243239" cy="238590"/>
          </a:xfrm>
          <a:prstGeom prst="teardrop">
            <a:avLst>
              <a:gd name="adj" fmla="val 200000"/>
            </a:avLst>
          </a:prstGeom>
          <a:solidFill>
            <a:srgbClr val="3E89C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ardrop 14"/>
          <p:cNvSpPr/>
          <p:nvPr/>
        </p:nvSpPr>
        <p:spPr>
          <a:xfrm rot="18900000">
            <a:off x="8462063" y="4142714"/>
            <a:ext cx="239697" cy="238590"/>
          </a:xfrm>
          <a:prstGeom prst="teardrop">
            <a:avLst>
              <a:gd name="adj" fmla="val 200000"/>
            </a:avLst>
          </a:prstGeom>
          <a:solidFill>
            <a:srgbClr val="1A416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88864" y="4525694"/>
            <a:ext cx="118605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19648"/>
                </a:solidFill>
              </a:rPr>
              <a:t>1990</a:t>
            </a:r>
            <a:endParaRPr lang="en-US" sz="2800" b="1" dirty="0">
              <a:solidFill>
                <a:srgbClr val="51964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14664" y="3380464"/>
            <a:ext cx="1207248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09776D"/>
                </a:solidFill>
              </a:rPr>
              <a:t>2000</a:t>
            </a:r>
            <a:endParaRPr lang="en-US" sz="3600" b="1" u="sng" dirty="0">
              <a:solidFill>
                <a:srgbClr val="09776D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48152" y="4525694"/>
            <a:ext cx="120724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2010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74608" y="3504774"/>
            <a:ext cx="120724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2020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79723" y="2050596"/>
            <a:ext cx="750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0" dirty="0" smtClean="0"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90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5" name="사다리꼴 4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개편의 배경</a:t>
              </a:r>
              <a:endParaRPr lang="ko-KR" altLang="en-US" sz="3000" b="1" spc="30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40523" y="3504774"/>
            <a:ext cx="142122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762C"/>
                </a:solidFill>
              </a:rPr>
              <a:t>1970-80</a:t>
            </a:r>
            <a:endParaRPr lang="en-US" sz="3000" b="1" dirty="0">
              <a:solidFill>
                <a:srgbClr val="66762C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749505" y="696938"/>
            <a:ext cx="1201461" cy="347663"/>
            <a:chOff x="4749505" y="696938"/>
            <a:chExt cx="1201461" cy="347663"/>
          </a:xfrm>
        </p:grpSpPr>
        <p:sp>
          <p:nvSpPr>
            <p:cNvPr id="2" name="평행 사변형 1"/>
            <p:cNvSpPr/>
            <p:nvPr/>
          </p:nvSpPr>
          <p:spPr>
            <a:xfrm flipH="1">
              <a:off x="5560678" y="696938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평행 사변형 52"/>
            <p:cNvSpPr/>
            <p:nvPr/>
          </p:nvSpPr>
          <p:spPr>
            <a:xfrm flipH="1">
              <a:off x="5290839" y="696938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평행 사변형 53"/>
            <p:cNvSpPr/>
            <p:nvPr/>
          </p:nvSpPr>
          <p:spPr>
            <a:xfrm flipH="1">
              <a:off x="5022515" y="696938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평행 사변형 54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165353" y="1305979"/>
            <a:ext cx="9567664" cy="472624"/>
            <a:chOff x="165353" y="1415707"/>
            <a:chExt cx="9567664" cy="472624"/>
          </a:xfrm>
        </p:grpSpPr>
        <p:grpSp>
          <p:nvGrpSpPr>
            <p:cNvPr id="61" name="그룹 60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63" name="직선 연결선 62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직선 연결선 63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2" name="직사각형 61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b="1" kern="0" spc="-2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지난 </a:t>
              </a:r>
              <a:r>
                <a:rPr lang="en-US" altLang="ko-KR" sz="1900" b="1" kern="0" spc="-2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50</a:t>
              </a:r>
              <a:r>
                <a:rPr lang="ko-KR" altLang="en-US" sz="1900" b="1" kern="0" spc="-2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년간 </a:t>
              </a:r>
              <a:r>
                <a:rPr lang="ko-KR" altLang="en-US" sz="1900" b="1" kern="0" spc="-2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우리청은</a:t>
              </a:r>
              <a:r>
                <a:rPr lang="ko-KR" altLang="en-US" sz="1900" b="1" kern="0" spc="-2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 대내외 환경변화에 맞춰 유기적으로 조직을 개편하여 운영</a:t>
              </a:r>
              <a:endParaRPr lang="en-US" altLang="ko-KR" sz="1900" b="1" kern="0" spc="-20" dirty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7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8" name="사다리꼴 7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개편의 배경</a:t>
              </a:r>
              <a:endParaRPr lang="ko-KR" altLang="en-US" sz="3000" b="1" spc="30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4749505" y="696938"/>
            <a:ext cx="1201461" cy="347663"/>
            <a:chOff x="4749505" y="696938"/>
            <a:chExt cx="1201461" cy="347663"/>
          </a:xfrm>
        </p:grpSpPr>
        <p:sp>
          <p:nvSpPr>
            <p:cNvPr id="40" name="평행 사변형 39"/>
            <p:cNvSpPr/>
            <p:nvPr/>
          </p:nvSpPr>
          <p:spPr>
            <a:xfrm flipH="1">
              <a:off x="5560678" y="696938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평행 사변형 40"/>
            <p:cNvSpPr/>
            <p:nvPr/>
          </p:nvSpPr>
          <p:spPr>
            <a:xfrm flipH="1">
              <a:off x="5290839" y="696938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평행 사변형 41"/>
            <p:cNvSpPr/>
            <p:nvPr/>
          </p:nvSpPr>
          <p:spPr>
            <a:xfrm flipH="1">
              <a:off x="5022515" y="696938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평행 사변형 42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8" name="직선 연결선 37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각 삼각형 43"/>
          <p:cNvSpPr/>
          <p:nvPr/>
        </p:nvSpPr>
        <p:spPr>
          <a:xfrm rot="5400000">
            <a:off x="4525265" y="2508124"/>
            <a:ext cx="125064" cy="132048"/>
          </a:xfrm>
          <a:prstGeom prst="rtTriangle">
            <a:avLst/>
          </a:prstGeom>
          <a:solidFill>
            <a:srgbClr val="32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모서리가 둥근 직사각형 44"/>
          <p:cNvSpPr/>
          <p:nvPr/>
        </p:nvSpPr>
        <p:spPr>
          <a:xfrm>
            <a:off x="834758" y="2239766"/>
            <a:ext cx="3689384" cy="1824681"/>
          </a:xfrm>
          <a:prstGeom prst="roundRect">
            <a:avLst>
              <a:gd name="adj" fmla="val 5681"/>
            </a:avLst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698375" y="2083248"/>
            <a:ext cx="3962150" cy="4283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b="1" dirty="0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사회안전을 위협하는 </a:t>
            </a:r>
            <a:r>
              <a:rPr lang="ko-KR" altLang="en-US" sz="1600" b="1" dirty="0" err="1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외국</a:t>
            </a:r>
            <a:r>
              <a:rPr lang="ko-KR" altLang="en-US" sz="1600" b="1" dirty="0" err="1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+mn-ea"/>
              </a:rPr>
              <a:t>發</a:t>
            </a:r>
            <a:r>
              <a:rPr lang="ko-KR" altLang="en-US" sz="1600" b="1" dirty="0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 위험요소</a:t>
            </a:r>
            <a:endParaRPr lang="ko-KR" altLang="en-US" sz="1600" b="1" dirty="0">
              <a:effectLst>
                <a:glow rad="63500">
                  <a:schemeClr val="tx1">
                    <a:alpha val="20000"/>
                  </a:schemeClr>
                </a:glow>
              </a:effectLst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7" name="Rectangle 4">
            <a:extLst>
              <a:ext uri="{FF2B5EF4-FFF2-40B4-BE49-F238E27FC236}">
                <a16:creationId xmlns:a16="http://schemas.microsoft.com/office/drawing/2014/main" xmlns="" id="{5385ECE0-EF37-4159-8A88-705B9C8C88F0}"/>
              </a:ext>
            </a:extLst>
          </p:cNvPr>
          <p:cNvSpPr/>
          <p:nvPr/>
        </p:nvSpPr>
        <p:spPr>
          <a:xfrm>
            <a:off x="971312" y="2621893"/>
            <a:ext cx="864892" cy="635276"/>
          </a:xfrm>
          <a:prstGeom prst="rect">
            <a:avLst/>
          </a:prstGeom>
          <a:blipFill>
            <a:blip r:embed="rId2"/>
            <a:srcRect/>
            <a:stretch>
              <a:fillRect l="-18580" r="-19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139690" y="2628515"/>
            <a:ext cx="2376922" cy="720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지속되는 </a:t>
            </a:r>
            <a:r>
              <a:rPr lang="ko-KR" altLang="en-US" sz="1300" spc="-50" dirty="0" err="1" smtClean="0">
                <a:latin typeface="나눔명조 ExtraBold" pitchFamily="18" charset="-127"/>
                <a:ea typeface="나눔명조 ExtraBold" pitchFamily="18" charset="-127"/>
              </a:rPr>
              <a:t>감염병</a:t>
            </a:r>
            <a:r>
              <a:rPr lang="ko-KR" altLang="en-US" sz="1300" spc="-50" dirty="0" smtClean="0">
                <a:latin typeface="나눔명조 ExtraBold" pitchFamily="18" charset="-127"/>
                <a:ea typeface="나눔명조 ExtraBold" pitchFamily="18" charset="-127"/>
              </a:rPr>
              <a:t> 위기 </a:t>
            </a: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등</a:t>
            </a:r>
            <a:endParaRPr lang="en-US" altLang="ko-KR" sz="1300" spc="-50" dirty="0" smtClean="0">
              <a:latin typeface="나눔명조" pitchFamily="18" charset="-127"/>
              <a:ea typeface="나눔명조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해외에서 유입된 위험요인에 의한</a:t>
            </a:r>
            <a:endParaRPr lang="en-US" altLang="ko-KR" sz="1300" spc="-50" dirty="0" smtClean="0">
              <a:latin typeface="나눔명조" pitchFamily="18" charset="-127"/>
              <a:ea typeface="나눔명조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300" spc="-50" dirty="0" smtClean="0">
                <a:latin typeface="나눔명조 ExtraBold" pitchFamily="18" charset="-127"/>
                <a:ea typeface="나눔명조 ExtraBold" pitchFamily="18" charset="-127"/>
              </a:rPr>
              <a:t>사회안전</a:t>
            </a: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 </a:t>
            </a:r>
            <a:r>
              <a:rPr lang="ko-KR" altLang="en-US" sz="1300" spc="-50" dirty="0" smtClean="0">
                <a:latin typeface="나눔명조 ExtraBold" pitchFamily="18" charset="-127"/>
                <a:ea typeface="나눔명조 ExtraBold" pitchFamily="18" charset="-127"/>
              </a:rPr>
              <a:t>위협</a:t>
            </a: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 상시화</a:t>
            </a:r>
            <a:endParaRPr lang="en-US" altLang="ko-KR" sz="1300" spc="-50" dirty="0" smtClean="0"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49" name="다이아몬드 48"/>
          <p:cNvSpPr/>
          <p:nvPr/>
        </p:nvSpPr>
        <p:spPr>
          <a:xfrm>
            <a:off x="1978890" y="2691371"/>
            <a:ext cx="98057" cy="92911"/>
          </a:xfrm>
          <a:prstGeom prst="diamon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50"/>
          </a:p>
        </p:txBody>
      </p:sp>
      <p:sp>
        <p:nvSpPr>
          <p:cNvPr id="50" name="TextBox 49"/>
          <p:cNvSpPr txBox="1"/>
          <p:nvPr/>
        </p:nvSpPr>
        <p:spPr>
          <a:xfrm>
            <a:off x="1167219" y="3468513"/>
            <a:ext cx="3103978" cy="480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국민안전을 위한 </a:t>
            </a:r>
            <a:r>
              <a:rPr lang="ko-KR" altLang="en-US" sz="1300" spc="-50" dirty="0" smtClean="0">
                <a:latin typeface="나눔명조 ExtraBold" pitchFamily="18" charset="-127"/>
                <a:ea typeface="나눔명조 ExtraBold" pitchFamily="18" charset="-127"/>
              </a:rPr>
              <a:t>의약품</a:t>
            </a:r>
            <a:r>
              <a:rPr lang="en-US" altLang="ko-KR" sz="1300" spc="-50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300" spc="-50" dirty="0" smtClean="0">
                <a:latin typeface="나눔명조 ExtraBold" pitchFamily="18" charset="-127"/>
                <a:ea typeface="나눔명조 ExtraBold" pitchFamily="18" charset="-127"/>
              </a:rPr>
              <a:t>보건용품</a:t>
            </a: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 등</a:t>
            </a:r>
            <a:endParaRPr lang="en-US" altLang="ko-KR" sz="1300" spc="-50" dirty="0" smtClean="0">
              <a:latin typeface="나눔명조" pitchFamily="18" charset="-127"/>
              <a:ea typeface="나눔명조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안전수단의 </a:t>
            </a:r>
            <a:r>
              <a:rPr lang="ko-KR" altLang="en-US" sz="1300" spc="-50" dirty="0" err="1" smtClean="0">
                <a:latin typeface="나눔명조 ExtraBold" pitchFamily="18" charset="-127"/>
                <a:ea typeface="나눔명조 ExtraBold" pitchFamily="18" charset="-127"/>
              </a:rPr>
              <a:t>적기공급</a:t>
            </a:r>
            <a:r>
              <a:rPr lang="ko-KR" altLang="en-US" sz="1300" spc="-50" dirty="0" err="1" smtClean="0">
                <a:latin typeface="나눔명조" pitchFamily="18" charset="-127"/>
                <a:ea typeface="나눔명조" pitchFamily="18" charset="-127"/>
              </a:rPr>
              <a:t>도</a:t>
            </a:r>
            <a:r>
              <a:rPr lang="ko-KR" altLang="en-US" sz="1300" spc="-50" dirty="0" smtClean="0">
                <a:latin typeface="나눔명조" pitchFamily="18" charset="-127"/>
                <a:ea typeface="나눔명조" pitchFamily="18" charset="-127"/>
              </a:rPr>
              <a:t> 매우 중요</a:t>
            </a:r>
            <a:endParaRPr lang="en-US" altLang="ko-KR" sz="1300" spc="-50" dirty="0" smtClean="0"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51" name="다이아몬드 50"/>
          <p:cNvSpPr/>
          <p:nvPr/>
        </p:nvSpPr>
        <p:spPr>
          <a:xfrm>
            <a:off x="997561" y="3539758"/>
            <a:ext cx="98057" cy="92911"/>
          </a:xfrm>
          <a:prstGeom prst="diamon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50"/>
          </a:p>
        </p:txBody>
      </p:sp>
      <p:sp>
        <p:nvSpPr>
          <p:cNvPr id="52" name="직각 삼각형 51"/>
          <p:cNvSpPr/>
          <p:nvPr/>
        </p:nvSpPr>
        <p:spPr>
          <a:xfrm rot="5400000">
            <a:off x="4531969" y="4745889"/>
            <a:ext cx="125064" cy="132048"/>
          </a:xfrm>
          <a:prstGeom prst="rtTriangle">
            <a:avLst/>
          </a:prstGeom>
          <a:solidFill>
            <a:srgbClr val="183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모서리가 둥근 직사각형 52"/>
          <p:cNvSpPr/>
          <p:nvPr/>
        </p:nvSpPr>
        <p:spPr>
          <a:xfrm>
            <a:off x="834758" y="4477510"/>
            <a:ext cx="3689384" cy="1824681"/>
          </a:xfrm>
          <a:prstGeom prst="roundRect">
            <a:avLst>
              <a:gd name="adj" fmla="val 5681"/>
            </a:avLst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698375" y="4320992"/>
            <a:ext cx="3962150" cy="4283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b="1" dirty="0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전자상거래 등 </a:t>
            </a:r>
            <a:r>
              <a:rPr lang="ko-KR" altLang="en-US" sz="1600" b="1" dirty="0" err="1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비대면경제</a:t>
            </a:r>
            <a:r>
              <a:rPr lang="ko-KR" altLang="en-US" sz="1600" b="1" dirty="0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 보편화</a:t>
            </a:r>
            <a:endParaRPr lang="ko-KR" altLang="en-US" sz="1600" b="1" dirty="0">
              <a:effectLst>
                <a:glow rad="63500">
                  <a:schemeClr val="tx1">
                    <a:alpha val="20000"/>
                  </a:schemeClr>
                </a:glow>
              </a:effectLst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55" name="그룹 54"/>
          <p:cNvGrpSpPr/>
          <p:nvPr/>
        </p:nvGrpSpPr>
        <p:grpSpPr>
          <a:xfrm>
            <a:off x="2124413" y="4928827"/>
            <a:ext cx="2418304" cy="480131"/>
            <a:chOff x="4690351" y="1926145"/>
            <a:chExt cx="2290405" cy="480131"/>
          </a:xfrm>
        </p:grpSpPr>
        <p:sp>
          <p:nvSpPr>
            <p:cNvPr id="56" name="TextBox 55"/>
            <p:cNvSpPr txBox="1"/>
            <p:nvPr/>
          </p:nvSpPr>
          <p:spPr>
            <a:xfrm>
              <a:off x="4842646" y="1926145"/>
              <a:ext cx="2138110" cy="4801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비대면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 방식이 산업 전반의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300" spc="-50" dirty="0" smtClean="0">
                  <a:latin typeface="나눔명조" pitchFamily="18" charset="-127"/>
                  <a:ea typeface="나눔명조" pitchFamily="18" charset="-127"/>
                </a:rPr>
                <a:t>‘</a:t>
              </a:r>
              <a:r>
                <a:rPr lang="ko-KR" altLang="en-US" sz="1300" spc="-50" dirty="0" err="1" smtClean="0">
                  <a:latin typeface="나눔명조 ExtraBold" pitchFamily="18" charset="-127"/>
                  <a:ea typeface="나눔명조 ExtraBold" pitchFamily="18" charset="-127"/>
                </a:rPr>
                <a:t>뉴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 </a:t>
              </a:r>
              <a:r>
                <a:rPr lang="ko-KR" altLang="en-US" sz="1300" spc="-50" dirty="0" err="1" smtClean="0">
                  <a:latin typeface="나눔명조 ExtraBold" pitchFamily="18" charset="-127"/>
                  <a:ea typeface="나눔명조 ExtraBold" pitchFamily="18" charset="-127"/>
                </a:rPr>
                <a:t>노멀</a:t>
              </a:r>
              <a:r>
                <a:rPr lang="en-US" altLang="ko-KR" sz="1300" spc="-50" dirty="0" smtClean="0">
                  <a:latin typeface="나눔명조 ExtraBold" pitchFamily="18" charset="-127"/>
                  <a:ea typeface="나눔명조 ExtraBold" pitchFamily="18" charset="-127"/>
                </a:rPr>
                <a:t>(New Normal)</a:t>
              </a:r>
              <a:r>
                <a:rPr lang="en-US" altLang="ko-KR" sz="1300" spc="-50" dirty="0" smtClean="0">
                  <a:latin typeface="나눔명조" pitchFamily="18" charset="-127"/>
                  <a:ea typeface="나눔명조" pitchFamily="18" charset="-127"/>
                </a:rPr>
                <a:t>’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로 변화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57" name="다이아몬드 56"/>
            <p:cNvSpPr/>
            <p:nvPr/>
          </p:nvSpPr>
          <p:spPr>
            <a:xfrm>
              <a:off x="4690351" y="1989001"/>
              <a:ext cx="92871" cy="92911"/>
            </a:xfrm>
            <a:prstGeom prst="diamon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5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997561" y="5664312"/>
            <a:ext cx="3398605" cy="460191"/>
            <a:chOff x="4476105" y="1813243"/>
            <a:chExt cx="3218860" cy="460191"/>
          </a:xfrm>
        </p:grpSpPr>
        <p:sp>
          <p:nvSpPr>
            <p:cNvPr id="59" name="TextBox 58"/>
            <p:cNvSpPr txBox="1"/>
            <p:nvPr/>
          </p:nvSpPr>
          <p:spPr>
            <a:xfrm>
              <a:off x="4636790" y="1813243"/>
              <a:ext cx="3058175" cy="4601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국경 간 전자상거래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가 보편적인 무역패턴으로 자리잡으며</a:t>
              </a:r>
              <a:r>
                <a:rPr lang="en-US" altLang="ko-KR" sz="1300" spc="-50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개인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이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주요무역주체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로 등장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60" name="다이아몬드 59"/>
            <p:cNvSpPr/>
            <p:nvPr/>
          </p:nvSpPr>
          <p:spPr>
            <a:xfrm>
              <a:off x="4476105" y="1884488"/>
              <a:ext cx="92871" cy="92911"/>
            </a:xfrm>
            <a:prstGeom prst="diamon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50">
                <a:solidFill>
                  <a:schemeClr val="tx1"/>
                </a:solidFill>
              </a:endParaRPr>
            </a:p>
          </p:txBody>
        </p:sp>
      </p:grpSp>
      <p:sp>
        <p:nvSpPr>
          <p:cNvPr id="61" name="Rectangle 4">
            <a:extLst>
              <a:ext uri="{FF2B5EF4-FFF2-40B4-BE49-F238E27FC236}">
                <a16:creationId xmlns:a16="http://schemas.microsoft.com/office/drawing/2014/main" xmlns="" id="{5385ECE0-EF37-4159-8A88-705B9C8C88F0}"/>
              </a:ext>
            </a:extLst>
          </p:cNvPr>
          <p:cNvSpPr/>
          <p:nvPr/>
        </p:nvSpPr>
        <p:spPr>
          <a:xfrm>
            <a:off x="973199" y="4863643"/>
            <a:ext cx="1010199" cy="6352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직각 삼각형 61"/>
          <p:cNvSpPr/>
          <p:nvPr/>
        </p:nvSpPr>
        <p:spPr>
          <a:xfrm rot="5400000">
            <a:off x="8995091" y="2492142"/>
            <a:ext cx="125064" cy="132048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모서리가 둥근 직사각형 62"/>
          <p:cNvSpPr/>
          <p:nvPr/>
        </p:nvSpPr>
        <p:spPr>
          <a:xfrm>
            <a:off x="5302216" y="2224182"/>
            <a:ext cx="3689384" cy="1824681"/>
          </a:xfrm>
          <a:prstGeom prst="roundRect">
            <a:avLst>
              <a:gd name="adj" fmla="val 5190"/>
            </a:avLst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5170168" y="2067664"/>
            <a:ext cx="3953479" cy="428368"/>
          </a:xfrm>
          <a:prstGeom prst="rect">
            <a:avLst/>
          </a:prstGeom>
          <a:solidFill>
            <a:srgbClr val="506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4</a:t>
            </a:r>
            <a:r>
              <a:rPr lang="ko-KR" altLang="en-US" sz="1600" b="1" dirty="0" err="1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차산업혁명과</a:t>
            </a:r>
            <a:r>
              <a:rPr lang="ko-KR" altLang="en-US" sz="1600" b="1" dirty="0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 데이터경제 시대</a:t>
            </a:r>
            <a:endParaRPr lang="ko-KR" altLang="en-US" sz="1600" b="1" dirty="0">
              <a:effectLst>
                <a:glow rad="63500">
                  <a:schemeClr val="tx1">
                    <a:alpha val="20000"/>
                  </a:schemeClr>
                </a:glow>
              </a:effectLst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65" name="그룹 64"/>
          <p:cNvGrpSpPr/>
          <p:nvPr/>
        </p:nvGrpSpPr>
        <p:grpSpPr>
          <a:xfrm>
            <a:off x="6627793" y="2611811"/>
            <a:ext cx="2261081" cy="720197"/>
            <a:chOff x="4724373" y="1862457"/>
            <a:chExt cx="2141497" cy="720197"/>
          </a:xfrm>
        </p:grpSpPr>
        <p:sp>
          <p:nvSpPr>
            <p:cNvPr id="66" name="TextBox 65"/>
            <p:cNvSpPr txBox="1"/>
            <p:nvPr/>
          </p:nvSpPr>
          <p:spPr>
            <a:xfrm>
              <a:off x="4876669" y="1862457"/>
              <a:ext cx="1989201" cy="720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신기술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의 빠른 확산에 따라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300" dirty="0" err="1">
                  <a:latin typeface="나눔명조" pitchFamily="18" charset="-127"/>
                  <a:ea typeface="나눔명조" pitchFamily="18" charset="-127"/>
                </a:rPr>
                <a:t>전산화ㆍ정보화</a:t>
              </a:r>
              <a:r>
                <a:rPr lang="ko-KR" altLang="en-US" sz="1300" dirty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z="1300" dirty="0" smtClean="0">
                  <a:latin typeface="나눔명조" pitchFamily="18" charset="-127"/>
                  <a:ea typeface="나눔명조" pitchFamily="18" charset="-127"/>
                </a:rPr>
                <a:t>흐름은</a:t>
              </a:r>
              <a:endParaRPr lang="en-US" altLang="ko-KR" sz="1300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300" dirty="0" smtClean="0">
                  <a:latin typeface="나눔명조 ExtraBold" pitchFamily="18" charset="-127"/>
                  <a:ea typeface="나눔명조 ExtraBold" pitchFamily="18" charset="-127"/>
                </a:rPr>
                <a:t>AI</a:t>
              </a:r>
              <a:r>
                <a:rPr lang="ko-KR" altLang="en-US" sz="1300" dirty="0" smtClean="0">
                  <a:latin typeface="나눔명조 ExtraBold" pitchFamily="18" charset="-127"/>
                  <a:ea typeface="나눔명조 ExtraBold" pitchFamily="18" charset="-127"/>
                </a:rPr>
                <a:t> </a:t>
              </a:r>
              <a:r>
                <a:rPr lang="ko-KR" altLang="en-US" sz="1300" dirty="0">
                  <a:latin typeface="나눔명조 ExtraBold" pitchFamily="18" charset="-127"/>
                  <a:ea typeface="나눔명조 ExtraBold" pitchFamily="18" charset="-127"/>
                </a:rPr>
                <a:t>기반</a:t>
              </a:r>
              <a:r>
                <a:rPr lang="ko-KR" altLang="en-US" sz="1300" dirty="0">
                  <a:latin typeface="나눔명조" pitchFamily="18" charset="-127"/>
                  <a:ea typeface="나눔명조" pitchFamily="18" charset="-127"/>
                </a:rPr>
                <a:t>의 </a:t>
              </a:r>
              <a:r>
                <a:rPr lang="en-US" altLang="ko-KR" sz="1300" dirty="0">
                  <a:latin typeface="나눔명조" pitchFamily="18" charset="-127"/>
                  <a:ea typeface="나눔명조" pitchFamily="18" charset="-127"/>
                </a:rPr>
                <a:t>‘</a:t>
              </a:r>
              <a:r>
                <a:rPr lang="ko-KR" altLang="en-US" sz="1300" dirty="0">
                  <a:latin typeface="나눔명조 ExtraBold" pitchFamily="18" charset="-127"/>
                  <a:ea typeface="나눔명조 ExtraBold" pitchFamily="18" charset="-127"/>
                </a:rPr>
                <a:t>지능화</a:t>
              </a:r>
              <a:r>
                <a:rPr lang="en-US" altLang="ko-KR" sz="1300" dirty="0">
                  <a:latin typeface="나눔명조" pitchFamily="18" charset="-127"/>
                  <a:ea typeface="나눔명조" pitchFamily="18" charset="-127"/>
                </a:rPr>
                <a:t>’</a:t>
              </a:r>
              <a:r>
                <a:rPr lang="ko-KR" altLang="en-US" sz="1300" dirty="0">
                  <a:latin typeface="나눔명조" pitchFamily="18" charset="-127"/>
                  <a:ea typeface="나눔명조" pitchFamily="18" charset="-127"/>
                </a:rPr>
                <a:t>로 진화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67" name="다이아몬드 66"/>
            <p:cNvSpPr/>
            <p:nvPr/>
          </p:nvSpPr>
          <p:spPr>
            <a:xfrm>
              <a:off x="4724373" y="1925313"/>
              <a:ext cx="92871" cy="92911"/>
            </a:xfrm>
            <a:prstGeom prst="diamon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5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5465019" y="3452929"/>
            <a:ext cx="3273636" cy="480131"/>
            <a:chOff x="4476105" y="1855188"/>
            <a:chExt cx="3100500" cy="480131"/>
          </a:xfrm>
        </p:grpSpPr>
        <p:sp>
          <p:nvSpPr>
            <p:cNvPr id="69" name="TextBox 68"/>
            <p:cNvSpPr txBox="1"/>
            <p:nvPr/>
          </p:nvSpPr>
          <p:spPr>
            <a:xfrm>
              <a:off x="4636790" y="1855188"/>
              <a:ext cx="2939815" cy="4801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데이터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 보유</a:t>
              </a:r>
              <a:r>
                <a:rPr lang="en-US" altLang="ko-KR" sz="1300" spc="-50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활용능력이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국가경쟁력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을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좌우하는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핵심자원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으로 부각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70" name="다이아몬드 69"/>
            <p:cNvSpPr/>
            <p:nvPr/>
          </p:nvSpPr>
          <p:spPr>
            <a:xfrm>
              <a:off x="4476105" y="1926433"/>
              <a:ext cx="92871" cy="92911"/>
            </a:xfrm>
            <a:prstGeom prst="diamon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50">
                <a:solidFill>
                  <a:schemeClr val="tx1"/>
                </a:solidFill>
              </a:endParaRPr>
            </a:p>
          </p:txBody>
        </p:sp>
      </p:grpSp>
      <p:sp>
        <p:nvSpPr>
          <p:cNvPr id="71" name="Rectangle 4">
            <a:extLst>
              <a:ext uri="{FF2B5EF4-FFF2-40B4-BE49-F238E27FC236}">
                <a16:creationId xmlns:a16="http://schemas.microsoft.com/office/drawing/2014/main" xmlns="" id="{5385ECE0-EF37-4159-8A88-705B9C8C88F0}"/>
              </a:ext>
            </a:extLst>
          </p:cNvPr>
          <p:cNvSpPr/>
          <p:nvPr/>
        </p:nvSpPr>
        <p:spPr>
          <a:xfrm>
            <a:off x="5441239" y="2600229"/>
            <a:ext cx="996614" cy="665247"/>
          </a:xfrm>
          <a:prstGeom prst="rect">
            <a:avLst/>
          </a:prstGeom>
          <a:blipFill>
            <a:blip r:embed="rId4"/>
            <a:srcRect/>
            <a:stretch>
              <a:fillRect l="-4643" r="-166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/>
          </a:p>
        </p:txBody>
      </p:sp>
      <p:sp>
        <p:nvSpPr>
          <p:cNvPr id="72" name="직각 삼각형 71"/>
          <p:cNvSpPr/>
          <p:nvPr/>
        </p:nvSpPr>
        <p:spPr>
          <a:xfrm rot="5400000">
            <a:off x="8985766" y="4747254"/>
            <a:ext cx="125064" cy="132048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5301747" y="4477510"/>
            <a:ext cx="3689384" cy="1824681"/>
          </a:xfrm>
          <a:prstGeom prst="roundRect">
            <a:avLst>
              <a:gd name="adj" fmla="val 6172"/>
            </a:avLst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5178557" y="4320992"/>
            <a:ext cx="3935765" cy="4283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b="1" dirty="0" smtClean="0">
                <a:effectLst>
                  <a:glow rad="63500">
                    <a:schemeClr val="tx1">
                      <a:alpha val="20000"/>
                    </a:schemeClr>
                  </a:glow>
                </a:effectLst>
                <a:latin typeface="나눔고딕 ExtraBold" pitchFamily="50" charset="-127"/>
                <a:ea typeface="나눔고딕 ExtraBold" pitchFamily="50" charset="-127"/>
              </a:rPr>
              <a:t>전세계적 보호무역주의 기조</a:t>
            </a:r>
            <a:endParaRPr lang="ko-KR" altLang="en-US" sz="1600" b="1" dirty="0">
              <a:effectLst>
                <a:glow rad="63500">
                  <a:schemeClr val="tx1">
                    <a:alpha val="20000"/>
                  </a:schemeClr>
                </a:glow>
              </a:effectLst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6635690" y="4870104"/>
            <a:ext cx="2253185" cy="720197"/>
            <a:chOff x="4732296" y="1867422"/>
            <a:chExt cx="2134018" cy="720197"/>
          </a:xfrm>
        </p:grpSpPr>
        <p:sp>
          <p:nvSpPr>
            <p:cNvPr id="76" name="TextBox 75"/>
            <p:cNvSpPr txBox="1"/>
            <p:nvPr/>
          </p:nvSpPr>
          <p:spPr>
            <a:xfrm>
              <a:off x="4884591" y="1867422"/>
              <a:ext cx="1981723" cy="720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각국의 </a:t>
              </a:r>
              <a:r>
                <a:rPr lang="ko-KR" altLang="en-US" sz="1300" spc="-50" dirty="0" err="1" smtClean="0">
                  <a:latin typeface="나눔명조 ExtraBold" pitchFamily="18" charset="-127"/>
                  <a:ea typeface="나눔명조 ExtraBold" pitchFamily="18" charset="-127"/>
                </a:rPr>
                <a:t>관세</a:t>
              </a:r>
              <a:r>
                <a:rPr lang="ko-KR" altLang="en-US" sz="1300" dirty="0" err="1" smtClean="0">
                  <a:latin typeface="나눔명조" pitchFamily="18" charset="-127"/>
                  <a:ea typeface="나눔명조" pitchFamily="18" charset="-127"/>
                </a:rPr>
                <a:t>ㆍ</a:t>
              </a:r>
              <a:r>
                <a:rPr lang="ko-KR" altLang="en-US" sz="1300" dirty="0" err="1" smtClean="0">
                  <a:latin typeface="나눔명조 ExtraBold" pitchFamily="18" charset="-127"/>
                  <a:ea typeface="나눔명조 ExtraBold" pitchFamily="18" charset="-127"/>
                </a:rPr>
                <a:t>비관세</a:t>
              </a:r>
              <a:r>
                <a:rPr lang="ko-KR" altLang="en-US" sz="1300" dirty="0" smtClean="0">
                  <a:latin typeface="나눔명조 ExtraBold" pitchFamily="18" charset="-127"/>
                  <a:ea typeface="나눔명조 ExtraBold" pitchFamily="18" charset="-127"/>
                </a:rPr>
                <a:t> 조치</a:t>
              </a:r>
              <a:r>
                <a:rPr lang="ko-KR" altLang="en-US" sz="1300" dirty="0" smtClean="0">
                  <a:latin typeface="나눔명조" pitchFamily="18" charset="-127"/>
                  <a:ea typeface="나눔명조" pitchFamily="18" charset="-127"/>
                </a:rPr>
                <a:t>가</a:t>
              </a:r>
              <a:endParaRPr lang="en-US" altLang="ko-KR" sz="1300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경제안보수단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으로 활용되는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사례 증가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77" name="다이아몬드 76"/>
            <p:cNvSpPr/>
            <p:nvPr/>
          </p:nvSpPr>
          <p:spPr>
            <a:xfrm>
              <a:off x="4732296" y="1930278"/>
              <a:ext cx="93021" cy="92911"/>
            </a:xfrm>
            <a:prstGeom prst="diamon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5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5464551" y="5672701"/>
            <a:ext cx="3398606" cy="480131"/>
            <a:chOff x="4476105" y="1821632"/>
            <a:chExt cx="3218860" cy="480131"/>
          </a:xfrm>
        </p:grpSpPr>
        <p:sp>
          <p:nvSpPr>
            <p:cNvPr id="79" name="TextBox 78"/>
            <p:cNvSpPr txBox="1"/>
            <p:nvPr/>
          </p:nvSpPr>
          <p:spPr>
            <a:xfrm>
              <a:off x="4636790" y="1821632"/>
              <a:ext cx="3058175" cy="4801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코로나</a:t>
              </a:r>
              <a:r>
                <a:rPr lang="en-US" altLang="ko-KR" sz="1300" spc="-50" dirty="0" smtClean="0">
                  <a:latin typeface="나눔명조" pitchFamily="18" charset="-127"/>
                  <a:ea typeface="나눔명조" pitchFamily="18" charset="-127"/>
                </a:rPr>
                <a:t>19 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이후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시장 안정화</a:t>
              </a:r>
              <a:r>
                <a:rPr lang="en-US" altLang="ko-KR" sz="1300" spc="-50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디지털 무역</a:t>
              </a:r>
              <a:r>
                <a:rPr lang="en-US" altLang="ko-KR" sz="1300" spc="-50" dirty="0">
                  <a:latin typeface="나눔명조 ExtraBold" pitchFamily="18" charset="-127"/>
                  <a:ea typeface="나눔명조 ExtraBold" pitchFamily="18" charset="-127"/>
                </a:rPr>
                <a:t>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선점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 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등을 위해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국가 간 경쟁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은 </a:t>
              </a:r>
              <a:r>
                <a:rPr lang="ko-KR" altLang="en-US" sz="1300" spc="-50" dirty="0" smtClean="0">
                  <a:latin typeface="나눔명조 ExtraBold" pitchFamily="18" charset="-127"/>
                  <a:ea typeface="나눔명조 ExtraBold" pitchFamily="18" charset="-127"/>
                </a:rPr>
                <a:t>심화</a:t>
              </a:r>
              <a:r>
                <a:rPr lang="ko-KR" altLang="en-US" sz="1300" spc="-50" dirty="0" smtClean="0">
                  <a:latin typeface="나눔명조" pitchFamily="18" charset="-127"/>
                  <a:ea typeface="나눔명조" pitchFamily="18" charset="-127"/>
                </a:rPr>
                <a:t>될 것으로 예상</a:t>
              </a:r>
              <a:endParaRPr lang="en-US" altLang="ko-KR" sz="1300" spc="-50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80" name="다이아몬드 79"/>
            <p:cNvSpPr/>
            <p:nvPr/>
          </p:nvSpPr>
          <p:spPr>
            <a:xfrm>
              <a:off x="4476105" y="1884488"/>
              <a:ext cx="92871" cy="92911"/>
            </a:xfrm>
            <a:prstGeom prst="diamon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50">
                <a:solidFill>
                  <a:schemeClr val="tx1"/>
                </a:solidFill>
              </a:endParaRPr>
            </a:p>
          </p:txBody>
        </p:sp>
      </p:grpSp>
      <p:sp>
        <p:nvSpPr>
          <p:cNvPr id="81" name="Rectangle 4">
            <a:extLst>
              <a:ext uri="{FF2B5EF4-FFF2-40B4-BE49-F238E27FC236}">
                <a16:creationId xmlns:a16="http://schemas.microsoft.com/office/drawing/2014/main" xmlns="" id="{5385ECE0-EF37-4159-8A88-705B9C8C88F0}"/>
              </a:ext>
            </a:extLst>
          </p:cNvPr>
          <p:cNvSpPr/>
          <p:nvPr/>
        </p:nvSpPr>
        <p:spPr>
          <a:xfrm>
            <a:off x="5435961" y="4858974"/>
            <a:ext cx="1025806" cy="63927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그룹 81"/>
          <p:cNvGrpSpPr/>
          <p:nvPr/>
        </p:nvGrpSpPr>
        <p:grpSpPr>
          <a:xfrm>
            <a:off x="165353" y="1363129"/>
            <a:ext cx="9567664" cy="472624"/>
            <a:chOff x="165353" y="1415707"/>
            <a:chExt cx="9567664" cy="472624"/>
          </a:xfrm>
        </p:grpSpPr>
        <p:grpSp>
          <p:nvGrpSpPr>
            <p:cNvPr id="83" name="그룹 82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85" name="직선 연결선 84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직선 연결선 85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4" name="직사각형 83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b="1" kern="0" spc="-3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오늘날 관세행정을 둘러싼 환경변화 분석 → </a:t>
              </a:r>
              <a:r>
                <a:rPr lang="en-US" altLang="ko-KR" sz="1900" b="1" kern="0" spc="-3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‘</a:t>
              </a:r>
              <a:r>
                <a:rPr lang="ko-KR" altLang="en-US" sz="1900" b="1" kern="0" spc="-3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안전</a:t>
              </a:r>
              <a:r>
                <a:rPr lang="ko-KR" altLang="en-US" sz="1900" spc="-3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ㆍ</a:t>
              </a:r>
              <a:r>
                <a:rPr lang="ko-KR" altLang="en-US" sz="1900" b="1" kern="0" spc="-3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데이터</a:t>
              </a:r>
              <a:r>
                <a:rPr lang="ko-KR" altLang="en-US" sz="1900" spc="-3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ㆍ</a:t>
              </a:r>
              <a:r>
                <a:rPr lang="ko-KR" altLang="en-US" sz="1900" b="1" kern="0" spc="-3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비대면</a:t>
              </a:r>
              <a:r>
                <a:rPr lang="ko-KR" altLang="en-US" sz="1900" spc="-30" dirty="0" err="1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ㆍ</a:t>
              </a:r>
              <a:r>
                <a:rPr lang="ko-KR" altLang="en-US" sz="1900" b="1" kern="0" spc="-3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보호무역주의</a:t>
              </a:r>
              <a:r>
                <a:rPr lang="en-US" altLang="ko-KR" sz="1900" b="1" kern="0" spc="-3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’</a:t>
              </a:r>
              <a:r>
                <a:rPr lang="ko-KR" altLang="en-US" sz="1900" b="1" kern="0" spc="-3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 </a:t>
              </a:r>
              <a:endParaRPr lang="en-US" altLang="ko-KR" sz="1900" b="1" kern="0" spc="-3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6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5" name="사다리꼴 4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분야별 개편 개요</a:t>
              </a:r>
              <a:endParaRPr lang="ko-KR" altLang="en-US" sz="3000" b="1" spc="30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cxnSp>
        <p:nvCxnSpPr>
          <p:cNvPr id="56" name="직선 연결선 55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/>
          <p:cNvGrpSpPr/>
          <p:nvPr/>
        </p:nvGrpSpPr>
        <p:grpSpPr>
          <a:xfrm>
            <a:off x="615443" y="1423896"/>
            <a:ext cx="8730488" cy="947692"/>
            <a:chOff x="615443" y="1423896"/>
            <a:chExt cx="8730488" cy="947692"/>
          </a:xfrm>
        </p:grpSpPr>
        <p:sp>
          <p:nvSpPr>
            <p:cNvPr id="79" name="직사각형 78"/>
            <p:cNvSpPr/>
            <p:nvPr/>
          </p:nvSpPr>
          <p:spPr>
            <a:xfrm>
              <a:off x="1574800" y="1423896"/>
              <a:ext cx="7771131" cy="9476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BDA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00"/>
            </a:p>
          </p:txBody>
        </p:sp>
        <p:sp>
          <p:nvSpPr>
            <p:cNvPr id="82" name="모서리가 둥근 직사각형 81"/>
            <p:cNvSpPr/>
            <p:nvPr/>
          </p:nvSpPr>
          <p:spPr>
            <a:xfrm>
              <a:off x="615443" y="1423896"/>
              <a:ext cx="864823" cy="947692"/>
            </a:xfrm>
            <a:prstGeom prst="roundRect">
              <a:avLst>
                <a:gd name="adj" fmla="val 0"/>
              </a:avLst>
            </a:prstGeom>
            <a:solidFill>
              <a:srgbClr val="54AFD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ko-KR" altLang="en-US" sz="2000" b="1" dirty="0" smtClean="0">
                  <a:latin typeface="+mn-ea"/>
                </a:rPr>
                <a:t>통 관</a:t>
              </a:r>
              <a:endParaRPr lang="en-US" altLang="ko-KR" sz="2000" b="1" dirty="0" smtClean="0">
                <a:latin typeface="+mn-ea"/>
              </a:endParaRPr>
            </a:p>
            <a:p>
              <a:pPr algn="ctr">
                <a:lnSpc>
                  <a:spcPct val="80000"/>
                </a:lnSpc>
              </a:pPr>
              <a:r>
                <a:rPr lang="ko-KR" altLang="en-US" sz="1600" b="1" spc="-100" dirty="0" err="1">
                  <a:latin typeface="나눔명조" pitchFamily="18" charset="-127"/>
                  <a:ea typeface="나눔명조" pitchFamily="18" charset="-127"/>
                </a:rPr>
                <a:t>ㆍ</a:t>
              </a:r>
              <a:endParaRPr lang="en-US" altLang="ko-KR" sz="1600" b="1" dirty="0" smtClean="0">
                <a:latin typeface="+mn-ea"/>
              </a:endParaRPr>
            </a:p>
            <a:p>
              <a:pPr algn="ctr">
                <a:lnSpc>
                  <a:spcPct val="80000"/>
                </a:lnSpc>
              </a:pPr>
              <a:r>
                <a:rPr lang="ko-KR" altLang="en-US" sz="2000" b="1" dirty="0" smtClean="0">
                  <a:latin typeface="+mn-ea"/>
                </a:rPr>
                <a:t>감 시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87" name="그룹 86"/>
            <p:cNvGrpSpPr/>
            <p:nvPr/>
          </p:nvGrpSpPr>
          <p:grpSpPr>
            <a:xfrm>
              <a:off x="1777930" y="1589267"/>
              <a:ext cx="7491801" cy="246221"/>
              <a:chOff x="1415980" y="1565645"/>
              <a:chExt cx="7491801" cy="246221"/>
            </a:xfrm>
          </p:grpSpPr>
          <p:sp>
            <p:nvSpPr>
              <p:cNvPr id="88" name="다이아몬드 87"/>
              <p:cNvSpPr/>
              <p:nvPr/>
            </p:nvSpPr>
            <p:spPr>
              <a:xfrm>
                <a:off x="1415980" y="1623988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645921" y="1565645"/>
                <a:ext cx="726186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600" spc="-100" dirty="0" smtClean="0">
                    <a:latin typeface="나눔명조" pitchFamily="18" charset="-127"/>
                    <a:ea typeface="나눔명조" pitchFamily="18" charset="-127"/>
                  </a:rPr>
                  <a:t>‘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신속통관</a:t>
                </a:r>
                <a:r>
                  <a:rPr lang="en-US" altLang="ko-KR" sz="1600" spc="-100" dirty="0" smtClean="0">
                    <a:latin typeface="나눔명조" pitchFamily="18" charset="-127"/>
                    <a:ea typeface="나눔명조" pitchFamily="18" charset="-127"/>
                  </a:rPr>
                  <a:t>’ 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목적에 따라 구분되었던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통관</a:t>
                </a:r>
                <a:r>
                  <a:rPr lang="en-US" altLang="ko-KR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-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감시 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기능을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재편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 </a:t>
                </a:r>
                <a:r>
                  <a:rPr lang="en-US" altLang="ko-KR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: Targeting &amp; Monitoring</a:t>
                </a:r>
                <a:endParaRPr lang="ko-KR" altLang="en-US" sz="1600" spc="-100" dirty="0">
                  <a:latin typeface="나눔명조 ExtraBold" pitchFamily="18" charset="-127"/>
                  <a:ea typeface="나눔명조 ExtraBold" pitchFamily="18" charset="-127"/>
                </a:endParaRPr>
              </a:p>
            </p:txBody>
          </p:sp>
        </p:grpSp>
        <p:grpSp>
          <p:nvGrpSpPr>
            <p:cNvPr id="93" name="그룹 92"/>
            <p:cNvGrpSpPr/>
            <p:nvPr/>
          </p:nvGrpSpPr>
          <p:grpSpPr>
            <a:xfrm>
              <a:off x="1777930" y="2006462"/>
              <a:ext cx="5922081" cy="246221"/>
              <a:chOff x="1415980" y="2020940"/>
              <a:chExt cx="5922081" cy="246221"/>
            </a:xfrm>
          </p:grpSpPr>
          <p:sp>
            <p:nvSpPr>
              <p:cNvPr id="117" name="다이아몬드 116"/>
              <p:cNvSpPr/>
              <p:nvPr/>
            </p:nvSpPr>
            <p:spPr>
              <a:xfrm>
                <a:off x="1415980" y="2086903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645921" y="2020940"/>
                <a:ext cx="56921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관세국경의 </a:t>
                </a:r>
                <a:r>
                  <a:rPr lang="en-US" altLang="ko-KR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‘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끊김 없는</a:t>
                </a:r>
                <a:r>
                  <a:rPr lang="en-US" altLang="ko-KR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’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실물관리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를 위해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통관</a:t>
                </a:r>
                <a:r>
                  <a:rPr lang="en-US" altLang="ko-KR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-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감시 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간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연계 강화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 </a:t>
                </a:r>
                <a:endParaRPr lang="ko-KR" altLang="en-US" sz="1600" spc="-100" dirty="0">
                  <a:latin typeface="나눔명조" pitchFamily="18" charset="-127"/>
                  <a:ea typeface="나눔명조" pitchFamily="18" charset="-127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615443" y="2475778"/>
            <a:ext cx="8730488" cy="1883467"/>
            <a:chOff x="615443" y="2469458"/>
            <a:chExt cx="8730488" cy="1883467"/>
          </a:xfrm>
        </p:grpSpPr>
        <p:sp>
          <p:nvSpPr>
            <p:cNvPr id="78" name="직사각형 77"/>
            <p:cNvSpPr/>
            <p:nvPr/>
          </p:nvSpPr>
          <p:spPr>
            <a:xfrm>
              <a:off x="1574800" y="2469458"/>
              <a:ext cx="7771131" cy="18834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8BE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00"/>
            </a:p>
          </p:txBody>
        </p:sp>
        <p:sp>
          <p:nvSpPr>
            <p:cNvPr id="83" name="모서리가 둥근 직사각형 82"/>
            <p:cNvSpPr/>
            <p:nvPr/>
          </p:nvSpPr>
          <p:spPr>
            <a:xfrm>
              <a:off x="615443" y="2469458"/>
              <a:ext cx="864823" cy="881380"/>
            </a:xfrm>
            <a:prstGeom prst="roundRect">
              <a:avLst>
                <a:gd name="adj" fmla="val 0"/>
              </a:avLst>
            </a:prstGeom>
            <a:solidFill>
              <a:srgbClr val="2F7FB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ko-KR" altLang="en-US" sz="2000" b="1" dirty="0" smtClean="0">
                  <a:latin typeface="+mn-ea"/>
                </a:rPr>
                <a:t>정 보</a:t>
              </a:r>
              <a:endParaRPr lang="en-US" altLang="ko-KR" sz="2000" b="1" dirty="0" smtClean="0">
                <a:latin typeface="+mn-ea"/>
              </a:endParaRPr>
            </a:p>
            <a:p>
              <a:pPr algn="ctr">
                <a:lnSpc>
                  <a:spcPct val="80000"/>
                </a:lnSpc>
              </a:pPr>
              <a:r>
                <a:rPr lang="ko-KR" altLang="en-US" sz="1600" b="1" spc="-100" dirty="0" err="1" smtClean="0">
                  <a:latin typeface="나눔명조" pitchFamily="18" charset="-127"/>
                  <a:ea typeface="나눔명조" pitchFamily="18" charset="-127"/>
                </a:rPr>
                <a:t>ㆍ</a:t>
              </a:r>
              <a:endParaRPr lang="en-US" altLang="ko-KR" sz="1600" dirty="0" smtClean="0">
                <a:latin typeface="+mn-ea"/>
              </a:endParaRPr>
            </a:p>
            <a:p>
              <a:pPr algn="ctr">
                <a:lnSpc>
                  <a:spcPct val="80000"/>
                </a:lnSpc>
              </a:pPr>
              <a:r>
                <a:rPr lang="ko-KR" altLang="en-US" sz="2000" b="1" spc="-150" dirty="0" smtClean="0">
                  <a:latin typeface="+mn-ea"/>
                </a:rPr>
                <a:t>데이터</a:t>
              </a:r>
              <a:endParaRPr lang="ko-KR" altLang="en-US" sz="2000" b="1" spc="-150" dirty="0">
                <a:latin typeface="+mn-ea"/>
              </a:endParaRPr>
            </a:p>
          </p:txBody>
        </p:sp>
        <p:sp>
          <p:nvSpPr>
            <p:cNvPr id="84" name="모서리가 둥근 직사각형 83"/>
            <p:cNvSpPr/>
            <p:nvPr/>
          </p:nvSpPr>
          <p:spPr>
            <a:xfrm>
              <a:off x="615443" y="3471545"/>
              <a:ext cx="872403" cy="881380"/>
            </a:xfrm>
            <a:prstGeom prst="roundRect">
              <a:avLst>
                <a:gd name="adj" fmla="val 0"/>
              </a:avLst>
            </a:prstGeom>
            <a:solidFill>
              <a:srgbClr val="2F7FB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7200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ko-KR" altLang="en-US" sz="2000" b="1" dirty="0" err="1" smtClean="0">
                  <a:latin typeface="+mn-ea"/>
                </a:rPr>
                <a:t>협</a:t>
              </a:r>
              <a:r>
                <a:rPr lang="ko-KR" altLang="en-US" sz="2000" b="1" dirty="0" smtClean="0">
                  <a:latin typeface="+mn-ea"/>
                </a:rPr>
                <a:t> </a:t>
              </a:r>
              <a:r>
                <a:rPr lang="ko-KR" altLang="en-US" sz="2000" b="1" dirty="0" err="1" smtClean="0">
                  <a:latin typeface="+mn-ea"/>
                </a:rPr>
                <a:t>력</a:t>
              </a:r>
              <a:endParaRPr lang="en-US" altLang="ko-KR" sz="2000" b="1" dirty="0" smtClean="0">
                <a:latin typeface="+mn-ea"/>
              </a:endParaRPr>
            </a:p>
            <a:p>
              <a:pPr algn="ctr">
                <a:lnSpc>
                  <a:spcPct val="80000"/>
                </a:lnSpc>
              </a:pPr>
              <a:r>
                <a:rPr lang="ko-KR" altLang="en-US" sz="2000" b="1" spc="-100" dirty="0" err="1" smtClean="0">
                  <a:latin typeface="나눔명조" pitchFamily="18" charset="-127"/>
                  <a:ea typeface="나눔명조" pitchFamily="18" charset="-127"/>
                </a:rPr>
                <a:t>ㆍ</a:t>
              </a:r>
              <a:endParaRPr lang="en-US" altLang="ko-KR" sz="2000" dirty="0" smtClean="0">
                <a:latin typeface="+mn-ea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000" b="1" dirty="0" smtClean="0">
                  <a:latin typeface="+mn-ea"/>
                </a:rPr>
                <a:t>FTA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119" name="그룹 118"/>
            <p:cNvGrpSpPr/>
            <p:nvPr/>
          </p:nvGrpSpPr>
          <p:grpSpPr>
            <a:xfrm>
              <a:off x="1736725" y="2581649"/>
              <a:ext cx="6972935" cy="361950"/>
              <a:chOff x="1860550" y="2578100"/>
              <a:chExt cx="6972935" cy="361950"/>
            </a:xfrm>
          </p:grpSpPr>
          <p:sp>
            <p:nvSpPr>
              <p:cNvPr id="120" name="모서리가 둥근 직사각형 119"/>
              <p:cNvSpPr/>
              <p:nvPr/>
            </p:nvSpPr>
            <p:spPr>
              <a:xfrm>
                <a:off x="1860550" y="2578100"/>
                <a:ext cx="6607176" cy="361950"/>
              </a:xfrm>
              <a:prstGeom prst="roundRect">
                <a:avLst/>
              </a:pr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967866" y="2649590"/>
                <a:ext cx="6865619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500" spc="-100" dirty="0" smtClean="0">
                    <a:latin typeface="+mn-ea"/>
                  </a:rPr>
                  <a:t>’98</a:t>
                </a:r>
                <a:r>
                  <a:rPr lang="ko-KR" altLang="en-US" sz="1500" spc="-100" dirty="0" smtClean="0">
                    <a:latin typeface="+mn-ea"/>
                  </a:rPr>
                  <a:t>년 </a:t>
                </a:r>
                <a:r>
                  <a:rPr lang="en-US" altLang="ko-KR" sz="1500" spc="-100" dirty="0" smtClean="0">
                    <a:latin typeface="+mn-ea"/>
                  </a:rPr>
                  <a:t>‘</a:t>
                </a:r>
                <a:r>
                  <a:rPr lang="ko-KR" altLang="en-US" sz="1500" spc="-100" dirty="0" smtClean="0">
                    <a:latin typeface="+mn-ea"/>
                  </a:rPr>
                  <a:t>정보관리관 </a:t>
                </a:r>
                <a:r>
                  <a:rPr lang="en-US" altLang="ko-KR" sz="1500" spc="-100" dirty="0" smtClean="0">
                    <a:latin typeface="+mn-ea"/>
                  </a:rPr>
                  <a:t>+ </a:t>
                </a:r>
                <a:r>
                  <a:rPr lang="ko-KR" altLang="en-US" sz="1500" spc="-100" dirty="0" smtClean="0">
                    <a:latin typeface="+mn-ea"/>
                  </a:rPr>
                  <a:t>협력국 → 정보협력국</a:t>
                </a:r>
                <a:r>
                  <a:rPr lang="en-US" altLang="ko-KR" sz="1500" spc="-100" dirty="0" smtClean="0">
                    <a:latin typeface="+mn-ea"/>
                  </a:rPr>
                  <a:t>’ </a:t>
                </a:r>
                <a:r>
                  <a:rPr lang="ko-KR" altLang="en-US" sz="1500" spc="-100" dirty="0" smtClean="0">
                    <a:latin typeface="+mn-ea"/>
                  </a:rPr>
                  <a:t>이후 지속된 이질적 기능의 혼재 해소</a:t>
                </a:r>
                <a:endParaRPr lang="ko-KR" altLang="en-US" sz="1500" spc="-100" dirty="0">
                  <a:latin typeface="+mn-ea"/>
                </a:endParaRPr>
              </a:p>
            </p:txBody>
          </p:sp>
        </p:grpSp>
        <p:grpSp>
          <p:nvGrpSpPr>
            <p:cNvPr id="122" name="그룹 121"/>
            <p:cNvGrpSpPr/>
            <p:nvPr/>
          </p:nvGrpSpPr>
          <p:grpSpPr>
            <a:xfrm>
              <a:off x="1777930" y="3125493"/>
              <a:ext cx="7278441" cy="246221"/>
              <a:chOff x="1415980" y="1518020"/>
              <a:chExt cx="7278441" cy="246221"/>
            </a:xfrm>
          </p:grpSpPr>
          <p:sp>
            <p:nvSpPr>
              <p:cNvPr id="126" name="다이아몬드 125"/>
              <p:cNvSpPr/>
              <p:nvPr/>
            </p:nvSpPr>
            <p:spPr>
              <a:xfrm>
                <a:off x="1415980" y="1576363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1645921" y="1518020"/>
                <a:ext cx="70485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관세행정 </a:t>
                </a:r>
                <a:r>
                  <a:rPr lang="ko-KR" altLang="en-US" sz="1600" spc="-100" dirty="0" err="1" smtClean="0">
                    <a:latin typeface="나눔명조 ExtraBold" pitchFamily="18" charset="-127"/>
                    <a:ea typeface="나눔명조 ExtraBold" pitchFamily="18" charset="-127"/>
                  </a:rPr>
                  <a:t>데이터ㆍ신기술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 개발 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업무의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추동력 확보</a:t>
                </a:r>
                <a:r>
                  <a:rPr lang="en-US" altLang="ko-KR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 </a:t>
                </a:r>
                <a:endParaRPr lang="ko-KR" altLang="en-US" sz="1600" spc="-100" dirty="0">
                  <a:latin typeface="나눔명조 ExtraBold" pitchFamily="18" charset="-127"/>
                  <a:ea typeface="나눔명조 ExtraBold" pitchFamily="18" charset="-127"/>
                </a:endParaRPr>
              </a:p>
            </p:txBody>
          </p:sp>
        </p:grpSp>
        <p:grpSp>
          <p:nvGrpSpPr>
            <p:cNvPr id="128" name="그룹 127"/>
            <p:cNvGrpSpPr/>
            <p:nvPr/>
          </p:nvGrpSpPr>
          <p:grpSpPr>
            <a:xfrm>
              <a:off x="1777930" y="3562605"/>
              <a:ext cx="7404170" cy="246221"/>
              <a:chOff x="1415980" y="1518020"/>
              <a:chExt cx="7404170" cy="246221"/>
            </a:xfrm>
          </p:grpSpPr>
          <p:sp>
            <p:nvSpPr>
              <p:cNvPr id="129" name="다이아몬드 128"/>
              <p:cNvSpPr/>
              <p:nvPr/>
            </p:nvSpPr>
            <p:spPr>
              <a:xfrm>
                <a:off x="1415980" y="1576363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645921" y="1518020"/>
                <a:ext cx="71742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국내기업지원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과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국제세관 네트워크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를 활용한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국</a:t>
                </a:r>
                <a:r>
                  <a:rPr lang="ko-KR" altLang="en-US" sz="1600" spc="-100" dirty="0">
                    <a:latin typeface="나눔명조 ExtraBold" pitchFamily="18" charset="-127"/>
                    <a:ea typeface="나눔명조 ExtraBold" pitchFamily="18" charset="-127"/>
                  </a:rPr>
                  <a:t>제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통관분쟁 해소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를 통합하여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시너지 유발</a:t>
                </a:r>
                <a:endParaRPr lang="ko-KR" altLang="en-US" sz="1600" spc="-100" dirty="0">
                  <a:latin typeface="나눔명조 ExtraBold" pitchFamily="18" charset="-127"/>
                  <a:ea typeface="나눔명조 ExtraBold" pitchFamily="18" charset="-127"/>
                </a:endParaRPr>
              </a:p>
            </p:txBody>
          </p:sp>
        </p:grpSp>
        <p:grpSp>
          <p:nvGrpSpPr>
            <p:cNvPr id="131" name="그룹 130"/>
            <p:cNvGrpSpPr/>
            <p:nvPr/>
          </p:nvGrpSpPr>
          <p:grpSpPr>
            <a:xfrm>
              <a:off x="1777930" y="3999716"/>
              <a:ext cx="5678241" cy="246221"/>
              <a:chOff x="1415980" y="1518020"/>
              <a:chExt cx="5678241" cy="246221"/>
            </a:xfrm>
          </p:grpSpPr>
          <p:sp>
            <p:nvSpPr>
              <p:cNvPr id="132" name="다이아몬드 131"/>
              <p:cNvSpPr/>
              <p:nvPr/>
            </p:nvSpPr>
            <p:spPr>
              <a:xfrm>
                <a:off x="1415980" y="1576363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645921" y="1518020"/>
                <a:ext cx="54483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대외협력</a:t>
                </a:r>
                <a:r>
                  <a:rPr lang="en-US" altLang="ko-KR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(FTA+</a:t>
                </a:r>
                <a:r>
                  <a:rPr lang="ko-KR" altLang="en-US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非</a:t>
                </a:r>
                <a:r>
                  <a:rPr lang="en-US" altLang="ko-KR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FTA)</a:t>
                </a:r>
                <a:r>
                  <a:rPr lang="ko-KR" altLang="en-US" sz="1600" spc="-100" dirty="0">
                    <a:latin typeface="나눔명조 ExtraBold" pitchFamily="18" charset="-127"/>
                    <a:ea typeface="나눔명조 ExtraBold" pitchFamily="18" charset="-127"/>
                  </a:rPr>
                  <a:t>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업무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를 통합하여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통상이슈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 대응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전문성 강화</a:t>
                </a:r>
                <a:endParaRPr lang="ko-KR" altLang="en-US" sz="1600" spc="-100" dirty="0">
                  <a:latin typeface="나눔명조 ExtraBold" pitchFamily="18" charset="-127"/>
                  <a:ea typeface="나눔명조 ExtraBold" pitchFamily="18" charset="-127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613497" y="4463435"/>
            <a:ext cx="8732434" cy="849262"/>
            <a:chOff x="613497" y="4533764"/>
            <a:chExt cx="8732434" cy="849262"/>
          </a:xfrm>
        </p:grpSpPr>
        <p:sp>
          <p:nvSpPr>
            <p:cNvPr id="80" name="직사각형 79"/>
            <p:cNvSpPr/>
            <p:nvPr/>
          </p:nvSpPr>
          <p:spPr>
            <a:xfrm>
              <a:off x="1574800" y="4533764"/>
              <a:ext cx="7771131" cy="8492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DBE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00"/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613497" y="4533764"/>
              <a:ext cx="872403" cy="849262"/>
            </a:xfrm>
            <a:prstGeom prst="roundRect">
              <a:avLst>
                <a:gd name="adj" fmla="val 0"/>
              </a:avLst>
            </a:prstGeom>
            <a:solidFill>
              <a:srgbClr val="546DB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/>
              <a:r>
                <a:rPr lang="ko-KR" altLang="en-US" sz="2000" b="1" dirty="0" smtClean="0">
                  <a:latin typeface="+mn-ea"/>
                </a:rPr>
                <a:t>심 사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135" name="그룹 134"/>
            <p:cNvGrpSpPr/>
            <p:nvPr/>
          </p:nvGrpSpPr>
          <p:grpSpPr>
            <a:xfrm>
              <a:off x="1777930" y="4673656"/>
              <a:ext cx="7304551" cy="246221"/>
              <a:chOff x="1415980" y="1565645"/>
              <a:chExt cx="7304551" cy="246221"/>
            </a:xfrm>
          </p:grpSpPr>
          <p:sp>
            <p:nvSpPr>
              <p:cNvPr id="136" name="다이아몬드 135"/>
              <p:cNvSpPr/>
              <p:nvPr/>
            </p:nvSpPr>
            <p:spPr>
              <a:xfrm>
                <a:off x="1415980" y="1623988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645921" y="1565645"/>
                <a:ext cx="707461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성실신고지원</a:t>
                </a:r>
                <a:r>
                  <a:rPr lang="en-US" altLang="ko-KR" sz="1600" spc="-100" dirty="0" smtClean="0">
                    <a:latin typeface="나눔명조" pitchFamily="18" charset="-127"/>
                    <a:ea typeface="나눔명조" pitchFamily="18" charset="-127"/>
                  </a:rPr>
                  <a:t>-</a:t>
                </a:r>
                <a:r>
                  <a:rPr lang="ko-KR" altLang="en-US" sz="1600" spc="-100" dirty="0" err="1" smtClean="0">
                    <a:latin typeface="나눔명조 ExtraBold" pitchFamily="18" charset="-127"/>
                    <a:ea typeface="나눔명조 ExtraBold" pitchFamily="18" charset="-127"/>
                  </a:rPr>
                  <a:t>관세조사ㆍ단속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 기능</a:t>
                </a:r>
                <a:r>
                  <a:rPr lang="ko-KR" altLang="en-US" sz="1600" spc="-100" dirty="0">
                    <a:latin typeface="나눔명조" pitchFamily="18" charset="-127"/>
                    <a:ea typeface="나눔명조" pitchFamily="18" charset="-127"/>
                  </a:rPr>
                  <a:t>을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 구분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하여 통해 부서별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업무목적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을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명확화</a:t>
                </a:r>
                <a:endParaRPr lang="ko-KR" altLang="en-US" sz="1600" spc="-100" dirty="0">
                  <a:latin typeface="나눔명조 ExtraBold" pitchFamily="18" charset="-127"/>
                  <a:ea typeface="나눔명조 ExtraBold" pitchFamily="18" charset="-127"/>
                </a:endParaRPr>
              </a:p>
            </p:txBody>
          </p:sp>
        </p:grpSp>
        <p:grpSp>
          <p:nvGrpSpPr>
            <p:cNvPr id="160" name="그룹 159"/>
            <p:cNvGrpSpPr/>
            <p:nvPr/>
          </p:nvGrpSpPr>
          <p:grpSpPr>
            <a:xfrm>
              <a:off x="1777930" y="5057069"/>
              <a:ext cx="7304551" cy="246221"/>
              <a:chOff x="1415980" y="2020940"/>
              <a:chExt cx="7304551" cy="246221"/>
            </a:xfrm>
          </p:grpSpPr>
          <p:sp>
            <p:nvSpPr>
              <p:cNvPr id="161" name="다이아몬드 160"/>
              <p:cNvSpPr/>
              <p:nvPr/>
            </p:nvSpPr>
            <p:spPr>
              <a:xfrm>
                <a:off x="1415980" y="2086903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1645921" y="2020940"/>
                <a:ext cx="707461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국내산업보호 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및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유통안전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을 위한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사후심사</a:t>
                </a:r>
                <a:r>
                  <a:rPr lang="en-US" altLang="ko-KR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(</a:t>
                </a:r>
                <a:r>
                  <a:rPr lang="ko-KR" altLang="en-US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반덤핑조사</a:t>
                </a:r>
                <a:r>
                  <a:rPr lang="en-US" altLang="ko-KR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, </a:t>
                </a:r>
                <a:r>
                  <a:rPr lang="ko-KR" altLang="en-US" sz="1200" spc="-100" dirty="0" err="1" smtClean="0">
                    <a:latin typeface="나눔명조 ExtraBold" pitchFamily="18" charset="-127"/>
                    <a:ea typeface="나눔명조 ExtraBold" pitchFamily="18" charset="-127"/>
                  </a:rPr>
                  <a:t>원산지표시ㆍ지재권</a:t>
                </a:r>
                <a:r>
                  <a:rPr lang="ko-KR" altLang="en-US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 단속</a:t>
                </a:r>
                <a:r>
                  <a:rPr lang="en-US" altLang="ko-KR" sz="12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)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내실화</a:t>
                </a:r>
                <a:endParaRPr lang="ko-KR" altLang="en-US" sz="1600" spc="-100" dirty="0">
                  <a:latin typeface="나눔명조 ExtraBold" pitchFamily="18" charset="-127"/>
                  <a:ea typeface="나눔명조 ExtraBold" pitchFamily="18" charset="-127"/>
                </a:endParaRPr>
              </a:p>
            </p:txBody>
          </p:sp>
        </p:grpSp>
      </p:grpSp>
      <p:grpSp>
        <p:nvGrpSpPr>
          <p:cNvPr id="15" name="그룹 14"/>
          <p:cNvGrpSpPr/>
          <p:nvPr/>
        </p:nvGrpSpPr>
        <p:grpSpPr>
          <a:xfrm>
            <a:off x="615443" y="5416887"/>
            <a:ext cx="8730488" cy="846880"/>
            <a:chOff x="615443" y="5480895"/>
            <a:chExt cx="8730488" cy="846880"/>
          </a:xfrm>
        </p:grpSpPr>
        <p:sp>
          <p:nvSpPr>
            <p:cNvPr id="81" name="직사각형 80"/>
            <p:cNvSpPr/>
            <p:nvPr/>
          </p:nvSpPr>
          <p:spPr>
            <a:xfrm>
              <a:off x="1574800" y="5480895"/>
              <a:ext cx="7771131" cy="846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00"/>
            </a:p>
          </p:txBody>
        </p:sp>
        <p:sp>
          <p:nvSpPr>
            <p:cNvPr id="86" name="모서리가 둥근 직사각형 85"/>
            <p:cNvSpPr/>
            <p:nvPr/>
          </p:nvSpPr>
          <p:spPr>
            <a:xfrm>
              <a:off x="615443" y="5480895"/>
              <a:ext cx="864823" cy="846880"/>
            </a:xfrm>
            <a:prstGeom prst="roundRect">
              <a:avLst>
                <a:gd name="adj" fmla="val 0"/>
              </a:avLst>
            </a:prstGeom>
            <a:solidFill>
              <a:srgbClr val="2D385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/>
              <a:r>
                <a:rPr lang="ko-KR" altLang="en-US" sz="2000" b="1" dirty="0" smtClean="0">
                  <a:latin typeface="+mn-ea"/>
                </a:rPr>
                <a:t>조 사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163" name="그룹 162"/>
            <p:cNvGrpSpPr/>
            <p:nvPr/>
          </p:nvGrpSpPr>
          <p:grpSpPr>
            <a:xfrm>
              <a:off x="1777930" y="5618729"/>
              <a:ext cx="7065081" cy="246221"/>
              <a:chOff x="1415980" y="1565645"/>
              <a:chExt cx="7065081" cy="246221"/>
            </a:xfrm>
          </p:grpSpPr>
          <p:sp>
            <p:nvSpPr>
              <p:cNvPr id="164" name="다이아몬드 163"/>
              <p:cNvSpPr/>
              <p:nvPr/>
            </p:nvSpPr>
            <p:spPr>
              <a:xfrm>
                <a:off x="1415980" y="1623988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1645921" y="1565645"/>
                <a:ext cx="68351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수사부서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의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정체성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을 명확히 하고</a:t>
                </a:r>
                <a:r>
                  <a:rPr lang="en-US" altLang="ko-KR" sz="1600" spc="-100" dirty="0" smtClean="0">
                    <a:latin typeface="나눔명조" pitchFamily="18" charset="-127"/>
                    <a:ea typeface="나눔명조" pitchFamily="18" charset="-127"/>
                  </a:rPr>
                  <a:t>, </a:t>
                </a:r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지능화되고 있는 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무역기반 자금세탁 대응력 집중 </a:t>
                </a:r>
                <a:endParaRPr lang="ko-KR" altLang="en-US" sz="1600" spc="-100" dirty="0">
                  <a:latin typeface="나눔명조 ExtraBold" pitchFamily="18" charset="-127"/>
                  <a:ea typeface="나눔명조 ExtraBold" pitchFamily="18" charset="-127"/>
                </a:endParaRPr>
              </a:p>
            </p:txBody>
          </p:sp>
        </p:grpSp>
        <p:grpSp>
          <p:nvGrpSpPr>
            <p:cNvPr id="166" name="그룹 165"/>
            <p:cNvGrpSpPr/>
            <p:nvPr/>
          </p:nvGrpSpPr>
          <p:grpSpPr>
            <a:xfrm>
              <a:off x="1777930" y="5994522"/>
              <a:ext cx="6440241" cy="246221"/>
              <a:chOff x="1415980" y="2020940"/>
              <a:chExt cx="6440241" cy="246221"/>
            </a:xfrm>
          </p:grpSpPr>
          <p:sp>
            <p:nvSpPr>
              <p:cNvPr id="167" name="다이아몬드 166"/>
              <p:cNvSpPr/>
              <p:nvPr/>
            </p:nvSpPr>
            <p:spPr>
              <a:xfrm>
                <a:off x="1415980" y="2086903"/>
                <a:ext cx="114250" cy="114299"/>
              </a:xfrm>
              <a:prstGeom prst="diamond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pc="-100">
                  <a:solidFill>
                    <a:schemeClr val="tx1"/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1645921" y="2020940"/>
                <a:ext cx="62103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600" spc="-100" dirty="0" smtClean="0">
                    <a:latin typeface="나눔명조" pitchFamily="18" charset="-127"/>
                    <a:ea typeface="나눔명조" pitchFamily="18" charset="-127"/>
                  </a:rPr>
                  <a:t>국민안전과 밀접한 </a:t>
                </a:r>
                <a:r>
                  <a:rPr lang="ko-KR" altLang="en-US" sz="1600" spc="-100" dirty="0" err="1" smtClean="0">
                    <a:latin typeface="나눔명조 ExtraBold" pitchFamily="18" charset="-127"/>
                    <a:ea typeface="나눔명조 ExtraBold" pitchFamily="18" charset="-127"/>
                  </a:rPr>
                  <a:t>환경범죄ㆍ마약범죄</a:t>
                </a:r>
                <a:r>
                  <a:rPr lang="ko-KR" altLang="en-US" sz="1600" spc="-100" dirty="0" smtClean="0">
                    <a:latin typeface="나눔명조 ExtraBold" pitchFamily="18" charset="-127"/>
                    <a:ea typeface="나눔명조 ExtraBold" pitchFamily="18" charset="-127"/>
                  </a:rPr>
                  <a:t> 수사기반 강화</a:t>
                </a:r>
                <a:endParaRPr lang="ko-KR" altLang="en-US" sz="1600" spc="-100" dirty="0">
                  <a:latin typeface="나눔명조" pitchFamily="18" charset="-127"/>
                  <a:ea typeface="나눔명조" pitchFamily="18" charset="-127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4749505" y="696937"/>
            <a:ext cx="1201461" cy="347664"/>
            <a:chOff x="4749505" y="696937"/>
            <a:chExt cx="1201461" cy="347664"/>
          </a:xfrm>
        </p:grpSpPr>
        <p:sp>
          <p:nvSpPr>
            <p:cNvPr id="155" name="평행 사변형 154"/>
            <p:cNvSpPr/>
            <p:nvPr/>
          </p:nvSpPr>
          <p:spPr>
            <a:xfrm flipH="1">
              <a:off x="5560678" y="696937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평행 사변형 75"/>
            <p:cNvSpPr/>
            <p:nvPr/>
          </p:nvSpPr>
          <p:spPr>
            <a:xfrm flipH="1">
              <a:off x="5290287" y="696937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평행 사변형 53"/>
            <p:cNvSpPr/>
            <p:nvPr/>
          </p:nvSpPr>
          <p:spPr>
            <a:xfrm flipH="1">
              <a:off x="5019896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평행 사변형 54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34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5" name="사다리꼴 4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err="1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통관</a:t>
              </a:r>
              <a:r>
                <a:rPr lang="ko-KR" altLang="en-US" sz="3000" spc="300" dirty="0" err="1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3000" b="1" spc="300" dirty="0" err="1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감시</a:t>
              </a:r>
              <a:r>
                <a:rPr lang="ko-KR" altLang="en-US" sz="3000" b="1" spc="300" dirty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000" b="1" spc="300" dirty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개편안</a:t>
              </a:r>
            </a:p>
          </p:txBody>
        </p:sp>
      </p:grpSp>
      <p:cxnSp>
        <p:nvCxnSpPr>
          <p:cNvPr id="56" name="직선 연결선 55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165353" y="1363129"/>
            <a:ext cx="9567664" cy="472624"/>
            <a:chOff x="165353" y="1415707"/>
            <a:chExt cx="9567664" cy="472624"/>
          </a:xfrm>
        </p:grpSpPr>
        <p:grpSp>
          <p:nvGrpSpPr>
            <p:cNvPr id="72" name="그룹 71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74" name="직선 연결선 73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직선 연결선 74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3" name="직사각형 72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b="1" kern="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수출입현장 업무에 해당하는 </a:t>
              </a:r>
              <a:r>
                <a:rPr lang="ko-KR" altLang="en-US" sz="1900" b="1" kern="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  <a:cs typeface="Arial" panose="020B0604020202020204" pitchFamily="34" charset="0"/>
                </a:rPr>
                <a:t>통관</a:t>
              </a:r>
              <a:r>
                <a:rPr lang="ko-KR" altLang="en-US" sz="190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ㆍ감시를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 연계하여 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‘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끊김 없는 실물관리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’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를 실현 </a:t>
              </a:r>
              <a:endParaRPr lang="en-US" altLang="ko-KR" sz="1900" b="1" kern="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713416" y="2063344"/>
            <a:ext cx="8316500" cy="757130"/>
            <a:chOff x="4476105" y="1886437"/>
            <a:chExt cx="8316500" cy="757130"/>
          </a:xfrm>
        </p:grpSpPr>
        <p:sp>
          <p:nvSpPr>
            <p:cNvPr id="90" name="TextBox 89"/>
            <p:cNvSpPr txBox="1"/>
            <p:nvPr/>
          </p:nvSpPr>
          <p:spPr>
            <a:xfrm>
              <a:off x="4636789" y="1886437"/>
              <a:ext cx="8155816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‘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통관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’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은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검사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업무를 기초로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위험요소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의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타겟팅</a:t>
              </a:r>
              <a:r>
                <a:rPr lang="en-US" altLang="ko-KR" sz="1400" dirty="0" smtClean="0">
                  <a:latin typeface="나눔명조 ExtraBold" pitchFamily="18" charset="-127"/>
                  <a:ea typeface="나눔명조 ExtraBold" pitchFamily="18" charset="-127"/>
                </a:rPr>
                <a:t>(Targeting)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에 집중하고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>
                <a:lnSpc>
                  <a:spcPct val="12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‘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감시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’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는 수출입현장의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구역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및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화물흐름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의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모니터링</a:t>
              </a:r>
              <a:r>
                <a:rPr lang="en-US" altLang="ko-KR" sz="1400" dirty="0" smtClean="0">
                  <a:latin typeface="나눔명조 ExtraBold" pitchFamily="18" charset="-127"/>
                  <a:ea typeface="나눔명조 ExtraBold" pitchFamily="18" charset="-127"/>
                </a:rPr>
                <a:t>(Monitoring)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을 전담하도록 구분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91" name="다이아몬드 90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94" name="그룹 93"/>
          <p:cNvGrpSpPr/>
          <p:nvPr/>
        </p:nvGrpSpPr>
        <p:grpSpPr>
          <a:xfrm>
            <a:off x="713416" y="2933056"/>
            <a:ext cx="8316500" cy="757130"/>
            <a:chOff x="4476105" y="1878817"/>
            <a:chExt cx="8316500" cy="757130"/>
          </a:xfrm>
        </p:grpSpPr>
        <p:sp>
          <p:nvSpPr>
            <p:cNvPr id="95" name="TextBox 94"/>
            <p:cNvSpPr txBox="1"/>
            <p:nvPr/>
          </p:nvSpPr>
          <p:spPr>
            <a:xfrm>
              <a:off x="4636789" y="1878817"/>
              <a:ext cx="8155816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하역 前後로 업무영역이 구분되는 것이 아니라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전체 화물 프로세스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에서 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통관과 감시 기능이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상호보완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적으로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병행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되도록 정비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96" name="다이아몬드 95"/>
            <p:cNvSpPr/>
            <p:nvPr/>
          </p:nvSpPr>
          <p:spPr>
            <a:xfrm>
              <a:off x="4476105" y="2023678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cxnSp>
        <p:nvCxnSpPr>
          <p:cNvPr id="97" name="직선 연결선 96"/>
          <p:cNvCxnSpPr/>
          <p:nvPr/>
        </p:nvCxnSpPr>
        <p:spPr>
          <a:xfrm>
            <a:off x="907580" y="5097338"/>
            <a:ext cx="830670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모서리가 둥근 직사각형 97"/>
          <p:cNvSpPr/>
          <p:nvPr/>
        </p:nvSpPr>
        <p:spPr>
          <a:xfrm>
            <a:off x="1682721" y="4978526"/>
            <a:ext cx="510292" cy="2376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입 항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모서리가 둥근 직사각형 98"/>
          <p:cNvSpPr/>
          <p:nvPr/>
        </p:nvSpPr>
        <p:spPr>
          <a:xfrm>
            <a:off x="3098771" y="4978526"/>
            <a:ext cx="510292" cy="2376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하 역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0" name="모서리가 둥근 직사각형 99"/>
          <p:cNvSpPr/>
          <p:nvPr/>
        </p:nvSpPr>
        <p:spPr>
          <a:xfrm>
            <a:off x="5154123" y="4969001"/>
            <a:ext cx="957752" cy="2376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보세구역 반입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1" name="모서리가 둥근 직사각형 100"/>
          <p:cNvSpPr/>
          <p:nvPr/>
        </p:nvSpPr>
        <p:spPr>
          <a:xfrm>
            <a:off x="7111631" y="4978526"/>
            <a:ext cx="637320" cy="2376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수입신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고</a:t>
            </a:r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8786301" y="4978526"/>
            <a:ext cx="510292" cy="2376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반 출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52636" y="3996247"/>
            <a:ext cx="184666" cy="837724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 </a:t>
            </a:r>
            <a:r>
              <a:rPr lang="ko-KR" altLang="en-US" sz="1200" b="1" dirty="0" err="1" smtClean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니</a:t>
            </a:r>
            <a:r>
              <a:rPr lang="ko-KR" altLang="en-US" sz="1200" b="1" dirty="0" smtClean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터 링</a:t>
            </a:r>
            <a:endParaRPr lang="en-US" altLang="ko-KR" sz="1200" b="1" dirty="0" smtClean="0">
              <a:solidFill>
                <a:schemeClr val="accent6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4" name="갈매기형 수장 103"/>
          <p:cNvSpPr/>
          <p:nvPr/>
        </p:nvSpPr>
        <p:spPr>
          <a:xfrm>
            <a:off x="1315887" y="5037932"/>
            <a:ext cx="118812" cy="118812"/>
          </a:xfrm>
          <a:prstGeom prst="chevron">
            <a:avLst>
              <a:gd name="adj" fmla="val 820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solidFill>
                <a:schemeClr val="tx1"/>
              </a:solidFill>
            </a:endParaRPr>
          </a:p>
        </p:txBody>
      </p:sp>
      <p:sp>
        <p:nvSpPr>
          <p:cNvPr id="105" name="갈매기형 수장 104"/>
          <p:cNvSpPr/>
          <p:nvPr/>
        </p:nvSpPr>
        <p:spPr>
          <a:xfrm>
            <a:off x="2566346" y="5037932"/>
            <a:ext cx="118812" cy="118812"/>
          </a:xfrm>
          <a:prstGeom prst="chevron">
            <a:avLst>
              <a:gd name="adj" fmla="val 820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solidFill>
                <a:schemeClr val="tx1"/>
              </a:solidFill>
            </a:endParaRPr>
          </a:p>
        </p:txBody>
      </p:sp>
      <p:sp>
        <p:nvSpPr>
          <p:cNvPr id="106" name="갈매기형 수장 105"/>
          <p:cNvSpPr/>
          <p:nvPr/>
        </p:nvSpPr>
        <p:spPr>
          <a:xfrm>
            <a:off x="4338695" y="5037932"/>
            <a:ext cx="118812" cy="118812"/>
          </a:xfrm>
          <a:prstGeom prst="chevron">
            <a:avLst>
              <a:gd name="adj" fmla="val 820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solidFill>
                <a:schemeClr val="tx1"/>
              </a:solidFill>
            </a:endParaRPr>
          </a:p>
        </p:txBody>
      </p:sp>
      <p:sp>
        <p:nvSpPr>
          <p:cNvPr id="107" name="갈매기형 수장 106"/>
          <p:cNvSpPr/>
          <p:nvPr/>
        </p:nvSpPr>
        <p:spPr>
          <a:xfrm>
            <a:off x="6579518" y="5037931"/>
            <a:ext cx="118812" cy="118812"/>
          </a:xfrm>
          <a:prstGeom prst="chevron">
            <a:avLst>
              <a:gd name="adj" fmla="val 820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solidFill>
                <a:schemeClr val="tx1"/>
              </a:solidFill>
            </a:endParaRPr>
          </a:p>
        </p:txBody>
      </p:sp>
      <p:sp>
        <p:nvSpPr>
          <p:cNvPr id="108" name="갈매기형 수장 107"/>
          <p:cNvSpPr/>
          <p:nvPr/>
        </p:nvSpPr>
        <p:spPr>
          <a:xfrm>
            <a:off x="8220007" y="5037070"/>
            <a:ext cx="118812" cy="118812"/>
          </a:xfrm>
          <a:prstGeom prst="chevron">
            <a:avLst>
              <a:gd name="adj" fmla="val 820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solidFill>
                <a:schemeClr val="tx1"/>
              </a:solidFill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702462" y="3822325"/>
            <a:ext cx="8745453" cy="253365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이등변 삼각형 109"/>
          <p:cNvSpPr/>
          <p:nvPr/>
        </p:nvSpPr>
        <p:spPr>
          <a:xfrm rot="5400000">
            <a:off x="8528371" y="5657509"/>
            <a:ext cx="945508" cy="22860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/>
          <p:cNvSpPr/>
          <p:nvPr/>
        </p:nvSpPr>
        <p:spPr>
          <a:xfrm>
            <a:off x="1211369" y="4082555"/>
            <a:ext cx="7684981" cy="677836"/>
          </a:xfrm>
          <a:prstGeom prst="rect">
            <a:avLst/>
          </a:prstGeom>
          <a:solidFill>
            <a:srgbClr val="D7EACC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/>
          </a:p>
        </p:txBody>
      </p:sp>
      <p:sp>
        <p:nvSpPr>
          <p:cNvPr id="137" name="이등변 삼각형 136"/>
          <p:cNvSpPr/>
          <p:nvPr/>
        </p:nvSpPr>
        <p:spPr>
          <a:xfrm rot="5400000">
            <a:off x="8528371" y="4304604"/>
            <a:ext cx="945508" cy="228600"/>
          </a:xfrm>
          <a:prstGeom prst="triangle">
            <a:avLst/>
          </a:prstGeom>
          <a:solidFill>
            <a:srgbClr val="D7EACC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직사각형 149"/>
          <p:cNvSpPr/>
          <p:nvPr/>
        </p:nvSpPr>
        <p:spPr>
          <a:xfrm>
            <a:off x="8827293" y="4086137"/>
            <a:ext cx="76200" cy="670888"/>
          </a:xfrm>
          <a:prstGeom prst="rect">
            <a:avLst/>
          </a:prstGeom>
          <a:solidFill>
            <a:srgbClr val="D7E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TextBox 151"/>
          <p:cNvSpPr txBox="1"/>
          <p:nvPr/>
        </p:nvSpPr>
        <p:spPr>
          <a:xfrm>
            <a:off x="952636" y="5428909"/>
            <a:ext cx="184666" cy="70485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타  </a:t>
            </a:r>
            <a:r>
              <a:rPr lang="ko-KR" altLang="en-US" sz="1200" b="1" dirty="0" err="1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겟</a:t>
            </a:r>
            <a:r>
              <a:rPr lang="ko-KR" altLang="en-US" sz="1200" b="1" dirty="0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 </a:t>
            </a:r>
            <a:r>
              <a:rPr lang="ko-KR" altLang="en-US" sz="1200" b="1" dirty="0" err="1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팅</a:t>
            </a:r>
            <a:endParaRPr lang="en-US" altLang="ko-KR" sz="1200" b="1" dirty="0" smtClean="0">
              <a:solidFill>
                <a:schemeClr val="accent1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1211369" y="5419384"/>
            <a:ext cx="7684981" cy="704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/>
          </a:p>
        </p:txBody>
      </p:sp>
      <p:sp>
        <p:nvSpPr>
          <p:cNvPr id="169" name="직사각형 168"/>
          <p:cNvSpPr/>
          <p:nvPr/>
        </p:nvSpPr>
        <p:spPr>
          <a:xfrm>
            <a:off x="8848725" y="5428543"/>
            <a:ext cx="76200" cy="6894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>
            <a:off x="4749505" y="696937"/>
            <a:ext cx="1201461" cy="347664"/>
            <a:chOff x="4749505" y="696937"/>
            <a:chExt cx="1201461" cy="347664"/>
          </a:xfrm>
        </p:grpSpPr>
        <p:sp>
          <p:nvSpPr>
            <p:cNvPr id="51" name="평행 사변형 50"/>
            <p:cNvSpPr/>
            <p:nvPr/>
          </p:nvSpPr>
          <p:spPr>
            <a:xfrm flipH="1">
              <a:off x="5560678" y="696937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평행 사변형 52"/>
            <p:cNvSpPr/>
            <p:nvPr/>
          </p:nvSpPr>
          <p:spPr>
            <a:xfrm flipH="1">
              <a:off x="5290287" y="696937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평행 사변형 53"/>
            <p:cNvSpPr/>
            <p:nvPr/>
          </p:nvSpPr>
          <p:spPr>
            <a:xfrm flipH="1">
              <a:off x="5019896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평행 사변형 54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62328" y="4098798"/>
            <a:ext cx="354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감                시</a:t>
            </a:r>
            <a:endParaRPr lang="ko-KR" altLang="en-US" sz="36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375293" y="4090899"/>
            <a:ext cx="6726190" cy="666126"/>
            <a:chOff x="1403868" y="4090899"/>
            <a:chExt cx="6726190" cy="666126"/>
          </a:xfrm>
        </p:grpSpPr>
        <p:sp>
          <p:nvSpPr>
            <p:cNvPr id="112" name="TextBox 111"/>
            <p:cNvSpPr txBox="1"/>
            <p:nvPr/>
          </p:nvSpPr>
          <p:spPr>
            <a:xfrm>
              <a:off x="1403868" y="4096844"/>
              <a:ext cx="1125148" cy="660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육해상</a:t>
              </a: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감시</a:t>
              </a:r>
              <a:endParaRPr lang="en-US" altLang="ko-KR" sz="1100" spc="-100" dirty="0" smtClean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입항ㆍ운송수</a:t>
              </a:r>
              <a:r>
                <a:rPr lang="ko-KR" altLang="en-US" sz="1100" spc="-100" dirty="0" err="1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단</a:t>
              </a: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관리</a:t>
              </a:r>
              <a:endParaRPr lang="en-US" altLang="ko-KR" sz="1100" spc="-100" dirty="0" smtClean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선기용품</a:t>
              </a: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관리</a:t>
              </a:r>
              <a:endParaRPr lang="ko-KR" altLang="en-US" sz="1100" spc="-100" dirty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916751" y="4192446"/>
              <a:ext cx="944950" cy="440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순 찰</a:t>
              </a:r>
              <a:endParaRPr lang="en-US" altLang="ko-KR" sz="1100" spc="-100" dirty="0" smtClean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하선 관리</a:t>
              </a:r>
              <a:endParaRPr lang="ko-KR" altLang="en-US" sz="1100" spc="-100" dirty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021499" y="4243055"/>
              <a:ext cx="874352" cy="372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보세구역</a:t>
              </a:r>
              <a:endParaRPr lang="en-US" altLang="ko-KR" sz="1100" spc="-100" dirty="0" smtClean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1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특허 관리</a:t>
              </a:r>
              <a:endParaRPr lang="ko-KR" altLang="en-US" sz="1100" spc="-100" dirty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034144" y="4090899"/>
              <a:ext cx="1347606" cy="660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반출입</a:t>
              </a: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관리</a:t>
              </a:r>
              <a:endParaRPr lang="en-US" altLang="ko-KR" sz="1100" spc="-100" dirty="0" smtClean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보세운송 관리</a:t>
              </a:r>
              <a:endParaRPr lang="en-US" altLang="ko-KR" sz="1100" spc="-100" dirty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화물 감시</a:t>
              </a:r>
              <a:endParaRPr lang="ko-KR" altLang="en-US" sz="1100" spc="-100" dirty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721770" y="4190238"/>
              <a:ext cx="1408288" cy="440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보수작업 승인</a:t>
              </a:r>
              <a:endParaRPr lang="en-US" altLang="ko-KR" sz="1100" spc="-100" dirty="0" smtClean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폐기</a:t>
              </a:r>
              <a:r>
                <a:rPr lang="en-US" altLang="ko-KR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국고귀속</a:t>
              </a:r>
              <a:r>
                <a:rPr lang="en-US" altLang="ko-KR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100" spc="-100" dirty="0" smtClean="0">
                  <a:solidFill>
                    <a:schemeClr val="accent6">
                      <a:lumMod val="50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공매 등</a:t>
              </a:r>
              <a:endParaRPr lang="en-US" altLang="ko-KR" sz="1100" spc="-100" dirty="0" smtClean="0">
                <a:solidFill>
                  <a:schemeClr val="accent6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367800" y="5457883"/>
            <a:ext cx="354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통</a:t>
            </a:r>
            <a:r>
              <a:rPr lang="ko-KR" altLang="en-US" sz="36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               </a:t>
            </a:r>
            <a:r>
              <a:rPr lang="ko-KR" altLang="en-US" sz="36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관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375293" y="5445460"/>
            <a:ext cx="6694185" cy="660181"/>
            <a:chOff x="1403868" y="5445460"/>
            <a:chExt cx="6694185" cy="660181"/>
          </a:xfrm>
        </p:grpSpPr>
        <p:sp>
          <p:nvSpPr>
            <p:cNvPr id="154" name="TextBox 153"/>
            <p:cNvSpPr txBox="1"/>
            <p:nvPr/>
          </p:nvSpPr>
          <p:spPr>
            <a:xfrm>
              <a:off x="1403868" y="5455951"/>
              <a:ext cx="1125148" cy="440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적하목록</a:t>
              </a: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분석</a:t>
              </a:r>
              <a:endParaRPr lang="en-US" altLang="ko-KR" sz="1100" spc="-100" dirty="0" smtClean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ko-KR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관리대상화물 선별</a:t>
              </a:r>
              <a:r>
                <a:rPr lang="en-US" altLang="ko-KR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)</a:t>
              </a:r>
              <a:endParaRPr lang="ko-KR" altLang="en-US" sz="1100" spc="-100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091053" y="5612800"/>
              <a:ext cx="1256954" cy="372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관</a:t>
              </a:r>
              <a:r>
                <a:rPr lang="ko-KR" altLang="en-US" sz="1100" spc="-100" dirty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리</a:t>
              </a: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대상화물 검사</a:t>
              </a:r>
              <a:endParaRPr lang="en-US" altLang="ko-KR" sz="1100" spc="-100" dirty="0" smtClean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10000"/>
                </a:lnSpc>
              </a:pPr>
              <a:r>
                <a:rPr lang="en-US" altLang="ko-KR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검사대상</a:t>
              </a:r>
              <a:r>
                <a:rPr lang="en-US" altLang="ko-KR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)</a:t>
              </a:r>
              <a:endParaRPr lang="ko-KR" altLang="en-US" sz="1100" spc="-100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841099" y="5445460"/>
              <a:ext cx="1256954" cy="660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수입검사</a:t>
              </a:r>
              <a:r>
                <a:rPr lang="en-US" altLang="ko-KR" sz="1100" spc="-100" dirty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분석</a:t>
              </a:r>
              <a:endParaRPr lang="en-US" altLang="ko-KR" sz="1100" spc="-100" dirty="0" smtClean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수입신고 심사</a:t>
              </a:r>
              <a:endParaRPr lang="en-US" altLang="ko-KR" sz="1100" spc="-100" dirty="0" smtClean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accent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수입신고 수리</a:t>
              </a:r>
              <a:endParaRPr lang="ko-KR" altLang="en-US" sz="1100" spc="-100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7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직선 연결선 55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그룹 67"/>
          <p:cNvGrpSpPr/>
          <p:nvPr/>
        </p:nvGrpSpPr>
        <p:grpSpPr>
          <a:xfrm>
            <a:off x="603688" y="4199093"/>
            <a:ext cx="8316500" cy="452432"/>
            <a:chOff x="4476105" y="1863577"/>
            <a:chExt cx="8316500" cy="452432"/>
          </a:xfrm>
        </p:grpSpPr>
        <p:sp>
          <p:nvSpPr>
            <p:cNvPr id="69" name="TextBox 68"/>
            <p:cNvSpPr txBox="1"/>
            <p:nvPr/>
          </p:nvSpPr>
          <p:spPr>
            <a:xfrm>
              <a:off x="4636789" y="1863577"/>
              <a:ext cx="815581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세관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)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통관ㆍ감시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 재정립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에 따른 변경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세관단위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의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선별ㆍ위험관리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 전담조직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마련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70" name="다이아몬드 69"/>
            <p:cNvSpPr/>
            <p:nvPr/>
          </p:nvSpPr>
          <p:spPr>
            <a:xfrm>
              <a:off x="4476105" y="2023678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sp>
        <p:nvSpPr>
          <p:cNvPr id="78" name="직사각형 77"/>
          <p:cNvSpPr/>
          <p:nvPr/>
        </p:nvSpPr>
        <p:spPr>
          <a:xfrm>
            <a:off x="832028" y="2648296"/>
            <a:ext cx="1283619" cy="251942"/>
          </a:xfrm>
          <a:prstGeom prst="rect">
            <a:avLst/>
          </a:prstGeom>
          <a:solidFill>
            <a:srgbClr val="CFEF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통관기획과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832028" y="2975868"/>
            <a:ext cx="1283619" cy="251942"/>
          </a:xfrm>
          <a:prstGeom prst="rect">
            <a:avLst/>
          </a:prstGeom>
          <a:solidFill>
            <a:srgbClr val="CFEF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수출입물류</a:t>
            </a:r>
            <a:r>
              <a:rPr lang="ko-KR" altLang="en-US" sz="1200" b="1" spc="-7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832028" y="3302342"/>
            <a:ext cx="1283619" cy="251942"/>
          </a:xfrm>
          <a:prstGeom prst="rect">
            <a:avLst/>
          </a:prstGeom>
          <a:solidFill>
            <a:srgbClr val="CFEF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특수통관</a:t>
            </a:r>
            <a:r>
              <a:rPr lang="ko-KR" altLang="en-US" sz="12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832028" y="3646998"/>
            <a:ext cx="1283619" cy="251942"/>
          </a:xfrm>
          <a:prstGeom prst="rect">
            <a:avLst/>
          </a:prstGeom>
          <a:solidFill>
            <a:srgbClr val="BDCCEF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관세국경감시</a:t>
            </a:r>
            <a:r>
              <a:rPr lang="ko-KR" altLang="en-US" sz="1200" b="1" spc="-7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82" name="오른쪽 화살표 81"/>
          <p:cNvSpPr/>
          <p:nvPr/>
        </p:nvSpPr>
        <p:spPr>
          <a:xfrm>
            <a:off x="2230628" y="2927062"/>
            <a:ext cx="210928" cy="750568"/>
          </a:xfrm>
          <a:prstGeom prst="rightArrow">
            <a:avLst>
              <a:gd name="adj1" fmla="val 63253"/>
              <a:gd name="adj2" fmla="val 4777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sp>
        <p:nvSpPr>
          <p:cNvPr id="83" name="직사각형 82"/>
          <p:cNvSpPr/>
          <p:nvPr/>
        </p:nvSpPr>
        <p:spPr>
          <a:xfrm>
            <a:off x="2568210" y="2648295"/>
            <a:ext cx="1216429" cy="251943"/>
          </a:xfrm>
          <a:prstGeom prst="rect">
            <a:avLst/>
          </a:prstGeom>
          <a:solidFill>
            <a:srgbClr val="95DD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통관물류정책과</a:t>
            </a: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2568209" y="2900238"/>
            <a:ext cx="1216429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통관ㆍ물류기획</a:t>
            </a:r>
            <a:r>
              <a:rPr lang="en-US" altLang="ko-KR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수출</a:t>
            </a:r>
            <a:r>
              <a:rPr lang="ko-KR" altLang="en-US" sz="1100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입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제도ㆍ법령</a:t>
            </a:r>
            <a:r>
              <a:rPr lang="en-US" altLang="ko-KR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보세구역 특허제도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신고정확</a:t>
            </a:r>
            <a:r>
              <a:rPr lang="ko-KR" altLang="en-US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도</a:t>
            </a:r>
          </a:p>
        </p:txBody>
      </p:sp>
      <p:sp>
        <p:nvSpPr>
          <p:cNvPr id="85" name="직사각형 84"/>
          <p:cNvSpPr/>
          <p:nvPr/>
        </p:nvSpPr>
        <p:spPr>
          <a:xfrm>
            <a:off x="3836422" y="2648296"/>
            <a:ext cx="1216429" cy="251943"/>
          </a:xfrm>
          <a:prstGeom prst="rect">
            <a:avLst/>
          </a:prstGeom>
          <a:solidFill>
            <a:srgbClr val="95DD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관세국경감시</a:t>
            </a:r>
            <a:r>
              <a:rPr lang="ko-KR" altLang="en-US" sz="1200" b="1" spc="-100" dirty="0" err="1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3836421" y="2900239"/>
            <a:ext cx="1216429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7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공항만감시</a:t>
            </a:r>
            <a:r>
              <a:rPr lang="en-US" altLang="ko-KR" sz="11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endParaRPr lang="en-US" altLang="ko-KR" sz="1100" spc="-7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여행자감시</a:t>
            </a:r>
            <a:r>
              <a:rPr lang="en-US" altLang="ko-KR" sz="11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(</a:t>
            </a:r>
            <a:r>
              <a:rPr lang="ko-KR" altLang="en-US" sz="11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휴대품</a:t>
            </a:r>
            <a:r>
              <a:rPr lang="en-US" altLang="ko-KR" sz="11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),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화물감시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보세구역 </a:t>
            </a:r>
            <a:r>
              <a:rPr lang="ko-KR" altLang="en-US" sz="11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관리</a:t>
            </a:r>
            <a:endParaRPr lang="en-US" altLang="ko-KR" sz="1100" spc="-7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5104634" y="2648296"/>
            <a:ext cx="1216429" cy="251943"/>
          </a:xfrm>
          <a:prstGeom prst="rect">
            <a:avLst/>
          </a:prstGeom>
          <a:solidFill>
            <a:srgbClr val="95DD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수출입안전검사</a:t>
            </a:r>
            <a:r>
              <a:rPr lang="ko-KR" altLang="en-US" sz="1200" b="1" spc="-140" dirty="0" err="1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4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5104633" y="2900239"/>
            <a:ext cx="1216429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수출입검사 종합운영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검사대상화물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적하목록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세관장확</a:t>
            </a:r>
            <a:r>
              <a:rPr lang="ko-KR" altLang="en-US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인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6372846" y="2643273"/>
            <a:ext cx="1216429" cy="251943"/>
          </a:xfrm>
          <a:prstGeom prst="rect">
            <a:avLst/>
          </a:prstGeom>
          <a:solidFill>
            <a:srgbClr val="95DD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전자상거래통관과</a:t>
            </a:r>
            <a:r>
              <a:rPr lang="en-US" altLang="ko-KR" sz="1200" b="1" spc="-14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40" dirty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6372845" y="2895216"/>
            <a:ext cx="1216429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전자상거래 통관제도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공급망관리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특송ㆍ우편물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통관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개인통관고유부</a:t>
            </a:r>
            <a:r>
              <a:rPr lang="ko-KR" altLang="en-US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호</a:t>
            </a:r>
          </a:p>
        </p:txBody>
      </p:sp>
      <p:sp>
        <p:nvSpPr>
          <p:cNvPr id="117" name="직사각형 116"/>
          <p:cNvSpPr/>
          <p:nvPr/>
        </p:nvSpPr>
        <p:spPr>
          <a:xfrm>
            <a:off x="7641059" y="2648296"/>
            <a:ext cx="1216429" cy="251943"/>
          </a:xfrm>
          <a:prstGeom prst="rect">
            <a:avLst/>
          </a:prstGeom>
          <a:solidFill>
            <a:srgbClr val="95DD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보세산업지원</a:t>
            </a:r>
            <a:r>
              <a:rPr lang="ko-KR" altLang="en-US" sz="1200" b="1" spc="-1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7641058" y="2900239"/>
            <a:ext cx="1216429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보세공장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FTZ,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종합보세구역 등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보세판매장 특허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보세판매장 운영</a:t>
            </a:r>
            <a:endParaRPr lang="ko-KR" altLang="en-US" sz="1100" spc="-10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832027" y="4774894"/>
            <a:ext cx="1283619" cy="251942"/>
          </a:xfrm>
          <a:prstGeom prst="rect">
            <a:avLst/>
          </a:prstGeom>
          <a:solidFill>
            <a:srgbClr val="CFEF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통관지원과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20" name="직사각형 119"/>
          <p:cNvSpPr/>
          <p:nvPr/>
        </p:nvSpPr>
        <p:spPr>
          <a:xfrm>
            <a:off x="832027" y="5102466"/>
            <a:ext cx="1283619" cy="251942"/>
          </a:xfrm>
          <a:prstGeom prst="rect">
            <a:avLst/>
          </a:prstGeom>
          <a:solidFill>
            <a:srgbClr val="CFEFF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수입과</a:t>
            </a:r>
            <a:r>
              <a:rPr lang="ko-KR" altLang="en-US" sz="12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ㆍ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수출과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21" name="직사각형 120"/>
          <p:cNvSpPr/>
          <p:nvPr/>
        </p:nvSpPr>
        <p:spPr>
          <a:xfrm>
            <a:off x="832026" y="5427521"/>
            <a:ext cx="1283619" cy="251942"/>
          </a:xfrm>
          <a:prstGeom prst="rect">
            <a:avLst/>
          </a:prstGeom>
          <a:solidFill>
            <a:srgbClr val="BDCCEF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감시총괄과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22" name="직사각형 121"/>
          <p:cNvSpPr/>
          <p:nvPr/>
        </p:nvSpPr>
        <p:spPr>
          <a:xfrm>
            <a:off x="832028" y="5745021"/>
            <a:ext cx="1283619" cy="251942"/>
          </a:xfrm>
          <a:prstGeom prst="rect">
            <a:avLst/>
          </a:prstGeom>
          <a:solidFill>
            <a:srgbClr val="BDCCEF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감시과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26" name="직사각형 125"/>
          <p:cNvSpPr/>
          <p:nvPr/>
        </p:nvSpPr>
        <p:spPr>
          <a:xfrm>
            <a:off x="832028" y="6065696"/>
            <a:ext cx="1283619" cy="251942"/>
          </a:xfrm>
          <a:prstGeom prst="rect">
            <a:avLst/>
          </a:prstGeom>
          <a:solidFill>
            <a:srgbClr val="BDCCEF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화물검사</a:t>
            </a:r>
            <a:r>
              <a:rPr lang="ko-KR" altLang="en-US" sz="1200" b="1" spc="-7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27" name="오른쪽 화살표 126"/>
          <p:cNvSpPr/>
          <p:nvPr/>
        </p:nvSpPr>
        <p:spPr>
          <a:xfrm>
            <a:off x="2230627" y="5179632"/>
            <a:ext cx="210928" cy="750568"/>
          </a:xfrm>
          <a:prstGeom prst="rightArrow">
            <a:avLst>
              <a:gd name="adj1" fmla="val 63253"/>
              <a:gd name="adj2" fmla="val 4777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sp>
        <p:nvSpPr>
          <p:cNvPr id="128" name="직사각형 127"/>
          <p:cNvSpPr/>
          <p:nvPr/>
        </p:nvSpPr>
        <p:spPr>
          <a:xfrm>
            <a:off x="2580992" y="5036093"/>
            <a:ext cx="1521818" cy="251943"/>
          </a:xfrm>
          <a:prstGeom prst="rect">
            <a:avLst/>
          </a:prstGeom>
          <a:solidFill>
            <a:srgbClr val="A4E0E6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수출입물류</a:t>
            </a:r>
            <a:r>
              <a:rPr lang="ko-KR" altLang="en-US" sz="1200" b="1" spc="-100" dirty="0" err="1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9" name="직사각형 128"/>
          <p:cNvSpPr/>
          <p:nvPr/>
        </p:nvSpPr>
        <p:spPr>
          <a:xfrm>
            <a:off x="2580991" y="5288036"/>
            <a:ext cx="1521818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보세구역 특허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보세운송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순찰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적하목록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접수ㆍ정정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화물관리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(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반출입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폐기 등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)</a:t>
            </a:r>
            <a:endParaRPr lang="ko-KR" altLang="en-US" sz="1100" spc="-10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30" name="직사각형 129"/>
          <p:cNvSpPr/>
          <p:nvPr/>
        </p:nvSpPr>
        <p:spPr>
          <a:xfrm>
            <a:off x="4165884" y="5036093"/>
            <a:ext cx="1521818" cy="251943"/>
          </a:xfrm>
          <a:prstGeom prst="rect">
            <a:avLst/>
          </a:prstGeom>
          <a:solidFill>
            <a:srgbClr val="A4E0E6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물류감</a:t>
            </a:r>
            <a:r>
              <a:rPr lang="ko-KR" altLang="en-US" sz="1200" b="1" spc="-100" dirty="0" err="1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시</a:t>
            </a:r>
            <a:r>
              <a:rPr lang="ko-KR" altLang="en-US" sz="1200" b="1" spc="-10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4165883" y="5288036"/>
            <a:ext cx="1521818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7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공항만감시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우범 </a:t>
            </a:r>
            <a:r>
              <a:rPr lang="ko-KR" altLang="en-US" sz="1100" spc="-7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선박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ㆍ항공기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적발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  <a:endParaRPr lang="en-US" altLang="ko-KR" sz="1100" spc="-7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입출항 관리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화물감시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(</a:t>
            </a: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하역감시</a:t>
            </a:r>
            <a:r>
              <a:rPr lang="en-US" altLang="ko-KR" sz="11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등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)</a:t>
            </a:r>
            <a:endParaRPr lang="en-US" altLang="ko-KR" sz="1100" spc="-7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5750776" y="5036093"/>
            <a:ext cx="1521818" cy="251943"/>
          </a:xfrm>
          <a:prstGeom prst="rect">
            <a:avLst/>
          </a:prstGeom>
          <a:solidFill>
            <a:srgbClr val="B4D4F8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통관정</a:t>
            </a:r>
            <a:r>
              <a:rPr lang="ko-KR" altLang="en-US" sz="1200" b="1" spc="-140" dirty="0" err="1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보</a:t>
            </a:r>
            <a:r>
              <a:rPr lang="ko-KR" altLang="en-US" sz="1200" b="1" spc="-14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4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5750775" y="5288036"/>
            <a:ext cx="1521818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관리대상화물 선별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신고정확도 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로컬 선별기준 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P/L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심사</a:t>
            </a:r>
            <a:endParaRPr lang="ko-KR" altLang="en-US" sz="1100" spc="-10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7335669" y="5033178"/>
            <a:ext cx="1521818" cy="251943"/>
          </a:xfrm>
          <a:prstGeom prst="rect">
            <a:avLst/>
          </a:prstGeom>
          <a:solidFill>
            <a:srgbClr val="B4D4F8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통관검사과</a:t>
            </a:r>
            <a:r>
              <a:rPr lang="en-US" altLang="ko-KR" sz="1200" b="1" spc="-14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40" dirty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7335668" y="5285121"/>
            <a:ext cx="1521818" cy="9987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관리대상화물 검사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수출입신고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심사ㆍ수리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수입 검사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수출 검사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418222" y="4793292"/>
            <a:ext cx="14191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6666"/>
                </a:solidFill>
              </a:rPr>
              <a:t>Monitoring</a:t>
            </a:r>
            <a:endParaRPr lang="ko-KR" altLang="en-US" sz="1200" b="1" dirty="0">
              <a:solidFill>
                <a:srgbClr val="006666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6595627" y="4793292"/>
            <a:ext cx="14191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</a:rPr>
              <a:t>Targeting</a:t>
            </a:r>
            <a:endParaRPr lang="ko-KR" altLang="en-US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1" name="그룹 160"/>
          <p:cNvGrpSpPr/>
          <p:nvPr/>
        </p:nvGrpSpPr>
        <p:grpSpPr>
          <a:xfrm>
            <a:off x="603688" y="2047223"/>
            <a:ext cx="8558600" cy="452432"/>
            <a:chOff x="4476105" y="1863577"/>
            <a:chExt cx="8558600" cy="452432"/>
          </a:xfrm>
        </p:grpSpPr>
        <p:sp>
          <p:nvSpPr>
            <p:cNvPr id="162" name="TextBox 161"/>
            <p:cNvSpPr txBox="1"/>
            <p:nvPr/>
          </p:nvSpPr>
          <p:spPr>
            <a:xfrm>
              <a:off x="4636789" y="1863577"/>
              <a:ext cx="839791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본청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)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제도적으로 밀접한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통관ㆍ감시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통합운영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, ‘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물류기획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’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및 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‘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안전관리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’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기능 강화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163" name="다이아몬드 162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60" name="사다리꼴 59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err="1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통관</a:t>
              </a:r>
              <a:r>
                <a:rPr lang="ko-KR" altLang="en-US" sz="3000" spc="300" dirty="0" err="1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3000" b="1" spc="300" dirty="0" err="1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감시</a:t>
              </a:r>
              <a:r>
                <a:rPr lang="ko-KR" altLang="en-US" sz="3000" b="1" spc="300" dirty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개편안</a:t>
              </a:r>
              <a:endParaRPr lang="ko-KR" altLang="en-US" sz="3000" b="1" spc="30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165353" y="1363129"/>
            <a:ext cx="9567664" cy="472624"/>
            <a:chOff x="165353" y="1415707"/>
            <a:chExt cx="9567664" cy="472624"/>
          </a:xfrm>
        </p:grpSpPr>
        <p:grpSp>
          <p:nvGrpSpPr>
            <p:cNvPr id="63" name="그룹 62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65" name="직선 연결선 64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직선 연결선 65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직사각형 63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정책ㆍ제도를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 담당하는 본청은 기능 통합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현장을 운영하는 세관은 각 기능을 전문화 </a:t>
              </a:r>
              <a:endParaRPr lang="en-US" altLang="ko-KR" sz="1900" b="1" kern="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4749505" y="696937"/>
            <a:ext cx="1201461" cy="347664"/>
            <a:chOff x="4749505" y="696937"/>
            <a:chExt cx="1201461" cy="347664"/>
          </a:xfrm>
        </p:grpSpPr>
        <p:sp>
          <p:nvSpPr>
            <p:cNvPr id="76" name="평행 사변형 75"/>
            <p:cNvSpPr/>
            <p:nvPr/>
          </p:nvSpPr>
          <p:spPr>
            <a:xfrm flipH="1">
              <a:off x="5560678" y="696937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평행 사변형 76"/>
            <p:cNvSpPr/>
            <p:nvPr/>
          </p:nvSpPr>
          <p:spPr>
            <a:xfrm flipH="1">
              <a:off x="5290287" y="696937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평행 사변형 88"/>
            <p:cNvSpPr/>
            <p:nvPr/>
          </p:nvSpPr>
          <p:spPr>
            <a:xfrm flipH="1">
              <a:off x="5019896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평행 사변형 89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15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5" name="사다리꼴 4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err="1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데이터</a:t>
              </a:r>
              <a:r>
                <a:rPr lang="ko-KR" altLang="en-US" sz="3000" spc="300" dirty="0" err="1" smtClean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ㆍ기술</a:t>
              </a:r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 개편안</a:t>
              </a:r>
              <a:endParaRPr lang="ko-KR" altLang="en-US" sz="3000" b="1" spc="30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cxnSp>
        <p:nvCxnSpPr>
          <p:cNvPr id="56" name="직선 연결선 55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165353" y="1363129"/>
            <a:ext cx="9567664" cy="472624"/>
            <a:chOff x="165353" y="1415707"/>
            <a:chExt cx="9567664" cy="472624"/>
          </a:xfrm>
        </p:grpSpPr>
        <p:grpSp>
          <p:nvGrpSpPr>
            <p:cNvPr id="72" name="그룹 71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74" name="직선 연결선 73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직선 연결선 74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3" name="직사각형 72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관세데이터 정책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,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R&amp;D 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및 </a:t>
              </a:r>
              <a:r>
                <a:rPr lang="ko-KR" altLang="en-US" sz="190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정보화사업을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 전략적으로 기획하는 디지털 컨트롤타워</a:t>
              </a:r>
              <a:endParaRPr lang="en-US" altLang="ko-KR" sz="1900" b="1" kern="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676840" y="2047223"/>
            <a:ext cx="8558600" cy="812530"/>
            <a:chOff x="4476105" y="1863577"/>
            <a:chExt cx="8558600" cy="812530"/>
          </a:xfrm>
        </p:grpSpPr>
        <p:sp>
          <p:nvSpPr>
            <p:cNvPr id="94" name="TextBox 93"/>
            <p:cNvSpPr txBox="1"/>
            <p:nvPr/>
          </p:nvSpPr>
          <p:spPr>
            <a:xfrm>
              <a:off x="4636789" y="1863577"/>
              <a:ext cx="8397916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협력 업무와 섞여 있었던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정보화ㆍ데이터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업무를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분리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하고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통계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기능을 통합하여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관세행정의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모든 데이터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를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총괄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하도록 개편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95" name="다이아몬드 94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sp>
        <p:nvSpPr>
          <p:cNvPr id="96" name="오른쪽 화살표 95"/>
          <p:cNvSpPr/>
          <p:nvPr/>
        </p:nvSpPr>
        <p:spPr>
          <a:xfrm>
            <a:off x="2303780" y="5195550"/>
            <a:ext cx="210928" cy="750568"/>
          </a:xfrm>
          <a:prstGeom prst="rightArrow">
            <a:avLst>
              <a:gd name="adj1" fmla="val 63253"/>
              <a:gd name="adj2" fmla="val 4777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grpSp>
        <p:nvGrpSpPr>
          <p:cNvPr id="3" name="그룹 2"/>
          <p:cNvGrpSpPr/>
          <p:nvPr/>
        </p:nvGrpSpPr>
        <p:grpSpPr>
          <a:xfrm>
            <a:off x="2624136" y="4945512"/>
            <a:ext cx="1757364" cy="1250645"/>
            <a:chOff x="2641360" y="4900687"/>
            <a:chExt cx="1625840" cy="1250645"/>
          </a:xfrm>
        </p:grpSpPr>
        <p:sp>
          <p:nvSpPr>
            <p:cNvPr id="97" name="직사각형 96"/>
            <p:cNvSpPr/>
            <p:nvPr/>
          </p:nvSpPr>
          <p:spPr>
            <a:xfrm>
              <a:off x="2641361" y="4900687"/>
              <a:ext cx="1625839" cy="2519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정보데이터기획담당관</a:t>
              </a: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400" spc="-5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2641360" y="5152630"/>
              <a:ext cx="1625839" cy="9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정보화사업</a:t>
              </a:r>
              <a:r>
                <a:rPr lang="ko-KR" altLang="en-US" sz="1100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기획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공공데이터 정책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관세ㆍ무역통계</a:t>
              </a:r>
              <a:r>
                <a:rPr lang="en-US" altLang="ko-KR" sz="1100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기획ㆍ공표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UNI-PASS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수출</a:t>
              </a:r>
              <a:endPara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450310" y="4945512"/>
            <a:ext cx="1463563" cy="1250645"/>
            <a:chOff x="4279407" y="4900687"/>
            <a:chExt cx="1463563" cy="1250645"/>
          </a:xfrm>
        </p:grpSpPr>
        <p:sp>
          <p:nvSpPr>
            <p:cNvPr id="99" name="직사각형 98"/>
            <p:cNvSpPr/>
            <p:nvPr/>
          </p:nvSpPr>
          <p:spPr>
            <a:xfrm>
              <a:off x="4279408" y="4900687"/>
              <a:ext cx="1463562" cy="2519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정보관리담당관</a:t>
              </a: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400" spc="-5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4279407" y="5152630"/>
              <a:ext cx="1463562" cy="9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7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정보화사업</a:t>
              </a: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관리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내부시스템 관리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정보보안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개인정보보호</a:t>
              </a:r>
              <a:endPara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982683" y="4945512"/>
            <a:ext cx="1408926" cy="1250645"/>
            <a:chOff x="5867399" y="4900687"/>
            <a:chExt cx="1408926" cy="1250645"/>
          </a:xfrm>
        </p:grpSpPr>
        <p:sp>
          <p:nvSpPr>
            <p:cNvPr id="101" name="직사각형 100"/>
            <p:cNvSpPr/>
            <p:nvPr/>
          </p:nvSpPr>
          <p:spPr>
            <a:xfrm>
              <a:off x="5867400" y="4900687"/>
              <a:ext cx="1408925" cy="2519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50" dirty="0" err="1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연구개발장비</a:t>
              </a:r>
              <a:r>
                <a:rPr lang="ko-KR" altLang="en-US" sz="1200" b="1" spc="-50" dirty="0" err="1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팀</a:t>
              </a: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400" spc="-5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5867399" y="5152630"/>
              <a:ext cx="1408925" cy="9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장비 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도입ㆍ고도화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ICT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신기술 개발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R&amp;D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사업 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기획ㆍ관리</a:t>
              </a:r>
              <a:endParaRPr lang="ko-KR" altLang="en-US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460420" y="4945512"/>
            <a:ext cx="1747080" cy="1250645"/>
            <a:chOff x="7346120" y="4900687"/>
            <a:chExt cx="1550992" cy="1250645"/>
          </a:xfrm>
        </p:grpSpPr>
        <p:sp>
          <p:nvSpPr>
            <p:cNvPr id="103" name="직사각형 102"/>
            <p:cNvSpPr/>
            <p:nvPr/>
          </p:nvSpPr>
          <p:spPr>
            <a:xfrm>
              <a:off x="7346120" y="4900687"/>
              <a:ext cx="1550992" cy="2519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50" dirty="0" err="1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시스템운영</a:t>
              </a:r>
              <a:r>
                <a:rPr lang="ko-KR" altLang="en-US" sz="1200" b="1" spc="-50" dirty="0" err="1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팀</a:t>
              </a:r>
              <a:r>
                <a:rPr lang="en-US" altLang="ko-KR" sz="1200" b="1" spc="-50" dirty="0" smtClean="0"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400" spc="-5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7346120" y="5152630"/>
              <a:ext cx="1550992" cy="9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UNI-PASS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분야별</a:t>
              </a:r>
              <a:r>
                <a:rPr lang="en-US" altLang="ko-KR" sz="1100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집중운영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전산인프라ㆍ네트워크</a:t>
              </a:r>
              <a:r>
                <a:rPr lang="ko-KR" altLang="en-US" sz="1100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관리</a:t>
              </a:r>
              <a:endPara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시스템 위탁운영 관리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5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전자문서ㆍ유통시스템</a:t>
              </a:r>
              <a:r>
                <a:rPr lang="ko-KR" altLang="en-US" sz="11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관리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endParaRPr lang="ko-KR" altLang="en-US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105" name="그룹 104"/>
          <p:cNvGrpSpPr/>
          <p:nvPr/>
        </p:nvGrpSpPr>
        <p:grpSpPr>
          <a:xfrm>
            <a:off x="676840" y="3542137"/>
            <a:ext cx="8558600" cy="452432"/>
            <a:chOff x="4476105" y="1863577"/>
            <a:chExt cx="8558600" cy="452432"/>
          </a:xfrm>
        </p:grpSpPr>
        <p:sp>
          <p:nvSpPr>
            <p:cNvPr id="106" name="TextBox 105"/>
            <p:cNvSpPr txBox="1"/>
            <p:nvPr/>
          </p:nvSpPr>
          <p:spPr>
            <a:xfrm>
              <a:off x="4636789" y="1863577"/>
              <a:ext cx="839791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 err="1" smtClean="0">
                  <a:latin typeface="나눔명조" pitchFamily="18" charset="-127"/>
                  <a:ea typeface="나눔명조" pitchFamily="18" charset="-127"/>
                </a:rPr>
                <a:t>단년도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ICT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기술개발에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중장기 연구개발</a:t>
              </a:r>
              <a:r>
                <a:rPr lang="en-US" altLang="ko-KR" dirty="0" smtClean="0">
                  <a:latin typeface="나눔명조 ExtraBold" pitchFamily="18" charset="-127"/>
                  <a:ea typeface="나눔명조 ExtraBold" pitchFamily="18" charset="-127"/>
                </a:rPr>
                <a:t>(R&amp;D)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을 보강하여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신기술 접목기반 구축</a:t>
              </a:r>
              <a:endParaRPr lang="en-US" altLang="ko-KR" dirty="0" smtClean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  <p:sp>
          <p:nvSpPr>
            <p:cNvPr id="107" name="다이아몬드 106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676840" y="4152747"/>
            <a:ext cx="8558600" cy="452432"/>
            <a:chOff x="4476105" y="1863577"/>
            <a:chExt cx="8558600" cy="452432"/>
          </a:xfrm>
        </p:grpSpPr>
        <p:sp>
          <p:nvSpPr>
            <p:cNvPr id="109" name="TextBox 108"/>
            <p:cNvSpPr txBox="1"/>
            <p:nvPr/>
          </p:nvSpPr>
          <p:spPr>
            <a:xfrm>
              <a:off x="4636789" y="1863577"/>
              <a:ext cx="839791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 smtClean="0">
                  <a:latin typeface="나눔명조 ExtraBold" pitchFamily="18" charset="-127"/>
                  <a:ea typeface="나눔명조 ExtraBold" pitchFamily="18" charset="-127"/>
                </a:rPr>
                <a:t>UNI-PASS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 집중운영 </a:t>
              </a:r>
              <a:r>
                <a:rPr lang="ko-KR" altLang="en-US" dirty="0" err="1" smtClean="0">
                  <a:latin typeface="나눔명조 ExtraBold" pitchFamily="18" charset="-127"/>
                  <a:ea typeface="나눔명조 ExtraBold" pitchFamily="18" charset="-127"/>
                </a:rPr>
                <a:t>전담팀</a:t>
              </a:r>
              <a:r>
                <a:rPr lang="ko-KR" altLang="en-US" dirty="0" err="1" smtClean="0">
                  <a:latin typeface="나눔명조" pitchFamily="18" charset="-127"/>
                  <a:ea typeface="나눔명조" pitchFamily="18" charset="-127"/>
                </a:rPr>
                <a:t>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마련하여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시스템 관리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및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내부운영 역량 강화</a:t>
              </a:r>
              <a:endParaRPr lang="en-US" altLang="ko-KR" dirty="0" smtClean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  <p:sp>
          <p:nvSpPr>
            <p:cNvPr id="110" name="다이아몬드 109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823356" y="2872827"/>
            <a:ext cx="816998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’98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년 외환위기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1200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이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후 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ko-KR" altLang="en-US" sz="12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작은정부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 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기조에 따라 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정보관리관 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협력국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 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통합 → 정보협력국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(’99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년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~)</a:t>
            </a:r>
            <a:endParaRPr lang="en-US" altLang="ko-KR" sz="1200" spc="-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base">
              <a:lnSpc>
                <a:spcPct val="120000"/>
              </a:lnSpc>
            </a:pPr>
            <a:r>
              <a:rPr lang="en-US" altLang="ko-KR" sz="9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이후 </a:t>
            </a:r>
            <a:r>
              <a:rPr lang="ko-KR" altLang="en-US" sz="12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우리청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내부에서 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정보화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와 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국제협력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 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기능을 분리해야 한다는 논의 지속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(’02</a:t>
            </a:r>
            <a:r>
              <a:rPr lang="ko-KR" altLang="en-US" sz="12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’04</a:t>
            </a:r>
            <a:r>
              <a:rPr lang="ko-KR" altLang="en-US" sz="12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’12</a:t>
            </a:r>
            <a:r>
              <a:rPr lang="ko-KR" altLang="en-US" sz="12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’13</a:t>
            </a:r>
            <a:r>
              <a:rPr lang="ko-KR" altLang="en-US" sz="12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’17</a:t>
            </a:r>
            <a:r>
              <a:rPr lang="ko-KR" altLang="en-US" sz="12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’18</a:t>
            </a:r>
            <a:r>
              <a:rPr lang="ko-KR" altLang="en-US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년</a:t>
            </a:r>
            <a:r>
              <a:rPr lang="en-US" altLang="ko-KR" sz="1200" spc="-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905180" y="4835055"/>
            <a:ext cx="1283619" cy="260129"/>
          </a:xfrm>
          <a:prstGeom prst="rect">
            <a:avLst/>
          </a:prstGeom>
          <a:solidFill>
            <a:srgbClr val="CCD6BE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</a:t>
            </a:r>
            <a:r>
              <a:rPr lang="ko-KR" altLang="en-US" sz="12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보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기획과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905179" y="5137912"/>
            <a:ext cx="1283619" cy="260129"/>
          </a:xfrm>
          <a:prstGeom prst="rect">
            <a:avLst/>
          </a:prstGeom>
          <a:solidFill>
            <a:srgbClr val="CCD6BE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정보관리</a:t>
            </a:r>
            <a:r>
              <a:rPr lang="ko-KR" altLang="en-US" sz="12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4" name="직사각형 113"/>
          <p:cNvSpPr/>
          <p:nvPr/>
        </p:nvSpPr>
        <p:spPr>
          <a:xfrm>
            <a:off x="905180" y="5440769"/>
            <a:ext cx="1283619" cy="260129"/>
          </a:xfrm>
          <a:prstGeom prst="rect">
            <a:avLst/>
          </a:prstGeom>
          <a:solidFill>
            <a:srgbClr val="CCD6BE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정보개발</a:t>
            </a:r>
            <a:r>
              <a:rPr lang="ko-KR" altLang="en-US" sz="12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5" name="직사각형 114"/>
          <p:cNvSpPr/>
          <p:nvPr/>
        </p:nvSpPr>
        <p:spPr>
          <a:xfrm>
            <a:off x="905180" y="5743626"/>
            <a:ext cx="1283619" cy="26012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trike="sngStrike" spc="-70" dirty="0" smtClean="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trike="sngStrike" spc="-70" dirty="0" smtClean="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교역협력과</a:t>
            </a:r>
            <a:r>
              <a:rPr lang="en-US" altLang="ko-KR" sz="1200" b="1" strike="sngStrike" spc="-70" dirty="0" smtClean="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6" name="직사각형 115"/>
          <p:cNvSpPr/>
          <p:nvPr/>
        </p:nvSpPr>
        <p:spPr>
          <a:xfrm>
            <a:off x="905180" y="6046484"/>
            <a:ext cx="1283619" cy="26012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trike="sngStrike" spc="-70" dirty="0" smtClean="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trike="sngStrike" spc="-70" dirty="0" err="1" smtClean="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국제협력</a:t>
            </a:r>
            <a:r>
              <a:rPr lang="ko-KR" altLang="en-US" sz="1200" b="1" strike="sngStrike" spc="-70" dirty="0" err="1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</a:t>
            </a:r>
            <a:r>
              <a:rPr lang="en-US" altLang="ko-KR" sz="1200" b="1" strike="sngStrike" spc="-70" dirty="0" smtClean="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4749505" y="696937"/>
            <a:ext cx="1201461" cy="347664"/>
            <a:chOff x="4749505" y="696937"/>
            <a:chExt cx="1201461" cy="347664"/>
          </a:xfrm>
        </p:grpSpPr>
        <p:sp>
          <p:nvSpPr>
            <p:cNvPr id="45" name="평행 사변형 44"/>
            <p:cNvSpPr/>
            <p:nvPr/>
          </p:nvSpPr>
          <p:spPr>
            <a:xfrm flipH="1">
              <a:off x="5560678" y="696937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평행 사변형 45"/>
            <p:cNvSpPr/>
            <p:nvPr/>
          </p:nvSpPr>
          <p:spPr>
            <a:xfrm flipH="1">
              <a:off x="5290287" y="696937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평행 사변형 46"/>
            <p:cNvSpPr/>
            <p:nvPr/>
          </p:nvSpPr>
          <p:spPr>
            <a:xfrm flipH="1">
              <a:off x="5019896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평행 사변형 47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26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5" name="사다리꼴 4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err="1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협력</a:t>
              </a:r>
              <a:r>
                <a:rPr lang="ko-KR" altLang="en-US" sz="3000" spc="300" dirty="0" err="1" smtClean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en-US" altLang="ko-KR" sz="3000" spc="300" dirty="0" smtClean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FTA</a:t>
              </a:r>
              <a:r>
                <a:rPr lang="ko-KR" altLang="en-US" sz="3000" spc="300" dirty="0" smtClean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개편안</a:t>
              </a:r>
              <a:endParaRPr lang="ko-KR" altLang="en-US" sz="3000" b="1" spc="30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cxnSp>
        <p:nvCxnSpPr>
          <p:cNvPr id="56" name="직선 연결선 55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165353" y="1363129"/>
            <a:ext cx="9567664" cy="472624"/>
            <a:chOff x="165353" y="1415707"/>
            <a:chExt cx="9567664" cy="472624"/>
          </a:xfrm>
        </p:grpSpPr>
        <p:grpSp>
          <p:nvGrpSpPr>
            <p:cNvPr id="72" name="그룹 71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74" name="직선 연결선 73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직선 연결선 74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3" name="직사각형 72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분산되어 있던 협력기능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(FTA</a:t>
              </a:r>
              <a:r>
                <a:rPr lang="ko-KR" altLang="en-US" sz="1900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ㆍ</a:t>
              </a:r>
              <a:r>
                <a:rPr lang="ko-KR" altLang="en-US" sz="1900" b="1" dirty="0" err="1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+mn-ea"/>
                </a:rPr>
                <a:t>非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FTA)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를 일원화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관세행정 대외네트워크의 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HUB</a:t>
              </a:r>
              <a:endParaRPr lang="en-US" altLang="ko-KR" sz="1900" b="1" kern="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620833" y="2069276"/>
            <a:ext cx="8715530" cy="424732"/>
            <a:chOff x="4476105" y="1863577"/>
            <a:chExt cx="8715530" cy="424732"/>
          </a:xfrm>
        </p:grpSpPr>
        <p:sp>
          <p:nvSpPr>
            <p:cNvPr id="94" name="TextBox 93"/>
            <p:cNvSpPr txBox="1"/>
            <p:nvPr/>
          </p:nvSpPr>
          <p:spPr>
            <a:xfrm>
              <a:off x="4636788" y="1863577"/>
              <a:ext cx="855484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본청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)</a:t>
              </a:r>
              <a:r>
                <a:rPr lang="ko-KR" altLang="en-US" dirty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국제 세관 협력체계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를 </a:t>
              </a:r>
              <a:r>
                <a:rPr lang="ko-KR" altLang="en-US" smtClean="0">
                  <a:latin typeface="나눔명조" pitchFamily="18" charset="-127"/>
                  <a:ea typeface="나눔명조" pitchFamily="18" charset="-127"/>
                </a:rPr>
                <a:t>기반으로</a:t>
              </a:r>
              <a:r>
                <a:rPr lang="en-US" altLang="ko-KR" smtClean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mtClean="0">
                  <a:latin typeface="나눔명조" pitchFamily="18" charset="-127"/>
                  <a:ea typeface="나눔명조" pitchFamily="18" charset="-127"/>
                </a:rPr>
                <a:t>한 </a:t>
              </a:r>
              <a:r>
                <a:rPr lang="ko-KR" altLang="en-US" smtClean="0">
                  <a:latin typeface="나눔명조 ExtraBold" pitchFamily="18" charset="-127"/>
                  <a:ea typeface="나눔명조 ExtraBold" pitchFamily="18" charset="-127"/>
                </a:rPr>
                <a:t>대외교섭력</a:t>
              </a:r>
              <a:r>
                <a:rPr lang="ko-KR" altLang="en-US" smtClean="0">
                  <a:latin typeface="나눔명조" pitchFamily="18" charset="-127"/>
                  <a:ea typeface="나눔명조" pitchFamily="18" charset="-127"/>
                </a:rPr>
                <a:t>과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기업지원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기능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강화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 </a:t>
              </a:r>
              <a:endParaRPr lang="en-US" altLang="ko-KR" dirty="0" smtClean="0"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95" name="다이아몬드 94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620833" y="4750058"/>
            <a:ext cx="8316500" cy="452432"/>
            <a:chOff x="4476105" y="1863577"/>
            <a:chExt cx="8316500" cy="452432"/>
          </a:xfrm>
        </p:grpSpPr>
        <p:sp>
          <p:nvSpPr>
            <p:cNvPr id="97" name="TextBox 96"/>
            <p:cNvSpPr txBox="1"/>
            <p:nvPr/>
          </p:nvSpPr>
          <p:spPr>
            <a:xfrm>
              <a:off x="4636789" y="1863577"/>
              <a:ext cx="815581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세관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) </a:t>
              </a:r>
              <a:r>
                <a:rPr lang="en-US" altLang="ko-KR" dirty="0" smtClean="0">
                  <a:latin typeface="나눔명조 ExtraBold" pitchFamily="18" charset="-127"/>
                  <a:ea typeface="나눔명조 ExtraBold" pitchFamily="18" charset="-127"/>
                </a:rPr>
                <a:t>FTA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및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해외통관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과 관련된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기업지원 기능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을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수출입기업지원센터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로 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집중</a:t>
              </a:r>
              <a:endParaRPr lang="en-US" altLang="ko-KR" dirty="0" smtClean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  <p:sp>
          <p:nvSpPr>
            <p:cNvPr id="98" name="다이아몬드 97"/>
            <p:cNvSpPr/>
            <p:nvPr/>
          </p:nvSpPr>
          <p:spPr>
            <a:xfrm>
              <a:off x="4476105" y="2023678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677963" y="5385677"/>
            <a:ext cx="5024852" cy="753466"/>
            <a:chOff x="1054010" y="5712227"/>
            <a:chExt cx="5024852" cy="753466"/>
          </a:xfrm>
        </p:grpSpPr>
        <p:sp>
          <p:nvSpPr>
            <p:cNvPr id="100" name="오른쪽 화살표 99"/>
            <p:cNvSpPr/>
            <p:nvPr/>
          </p:nvSpPr>
          <p:spPr>
            <a:xfrm>
              <a:off x="2704504" y="5715125"/>
              <a:ext cx="210928" cy="750568"/>
            </a:xfrm>
            <a:prstGeom prst="rightArrow">
              <a:avLst>
                <a:gd name="adj1" fmla="val 63253"/>
                <a:gd name="adj2" fmla="val 47778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70"/>
            </a:p>
          </p:txBody>
        </p:sp>
        <p:grpSp>
          <p:nvGrpSpPr>
            <p:cNvPr id="101" name="그룹 100"/>
            <p:cNvGrpSpPr/>
            <p:nvPr/>
          </p:nvGrpSpPr>
          <p:grpSpPr>
            <a:xfrm>
              <a:off x="3035225" y="5712227"/>
              <a:ext cx="3043637" cy="751294"/>
              <a:chOff x="2975871" y="5028473"/>
              <a:chExt cx="1521819" cy="751294"/>
            </a:xfrm>
          </p:grpSpPr>
          <p:sp>
            <p:nvSpPr>
              <p:cNvPr id="105" name="직사각형 104"/>
              <p:cNvSpPr/>
              <p:nvPr/>
            </p:nvSpPr>
            <p:spPr>
              <a:xfrm>
                <a:off x="2975872" y="5028473"/>
                <a:ext cx="1521818" cy="251943"/>
              </a:xfrm>
              <a:prstGeom prst="rect">
                <a:avLst/>
              </a:prstGeom>
              <a:solidFill>
                <a:srgbClr val="FFE689"/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12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&lt;</a:t>
                </a:r>
                <a:r>
                  <a:rPr lang="ko-KR" altLang="en-US" sz="12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수출입기업지원센터</a:t>
                </a:r>
                <a:r>
                  <a:rPr lang="en-US" altLang="ko-KR" sz="12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&gt;</a:t>
                </a:r>
                <a:endParaRPr lang="en-US" altLang="ko-KR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2975871" y="5280416"/>
                <a:ext cx="1521818" cy="49935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1100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itchFamily="18" charset="-127"/>
                    <a:ea typeface="나눔명조" pitchFamily="18" charset="-127"/>
                  </a:rPr>
                  <a:t>수출입기업 종합컨설팅</a:t>
                </a:r>
                <a:r>
                  <a:rPr lang="en-US" altLang="ko-KR" sz="1100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itchFamily="18" charset="-127"/>
                    <a:ea typeface="나눔명조" pitchFamily="18" charset="-127"/>
                  </a:rPr>
                  <a:t>,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ko-KR" sz="1100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itchFamily="18" charset="-127"/>
                    <a:ea typeface="나눔명조" pitchFamily="18" charset="-127"/>
                  </a:rPr>
                  <a:t>FTA </a:t>
                </a:r>
                <a:r>
                  <a:rPr lang="ko-KR" altLang="en-US" sz="1100" spc="-1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itchFamily="18" charset="-127"/>
                    <a:ea typeface="나눔명조" pitchFamily="18" charset="-127"/>
                  </a:rPr>
                  <a:t>인증수출자</a:t>
                </a:r>
                <a:r>
                  <a:rPr lang="ko-KR" altLang="en-US" sz="1100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itchFamily="18" charset="-127"/>
                    <a:ea typeface="나눔명조" pitchFamily="18" charset="-127"/>
                  </a:rPr>
                  <a:t> 인증</a:t>
                </a:r>
                <a:r>
                  <a:rPr lang="en-US" altLang="ko-KR" sz="1100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itchFamily="18" charset="-127"/>
                    <a:ea typeface="나눔명조" pitchFamily="18" charset="-127"/>
                  </a:rPr>
                  <a:t>, </a:t>
                </a:r>
                <a:r>
                  <a:rPr lang="ko-KR" altLang="en-US" sz="1100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itchFamily="18" charset="-127"/>
                    <a:ea typeface="나눔명조" pitchFamily="18" charset="-127"/>
                  </a:rPr>
                  <a:t>원산지증명서 발급</a:t>
                </a:r>
                <a:endParaRPr lang="ko-KR" altLang="en-US" sz="1100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endParaRPr>
              </a:p>
            </p:txBody>
          </p:sp>
        </p:grpSp>
        <p:grpSp>
          <p:nvGrpSpPr>
            <p:cNvPr id="102" name="그룹 101"/>
            <p:cNvGrpSpPr/>
            <p:nvPr/>
          </p:nvGrpSpPr>
          <p:grpSpPr>
            <a:xfrm>
              <a:off x="1054010" y="5712227"/>
              <a:ext cx="1454832" cy="751294"/>
              <a:chOff x="1054010" y="5215040"/>
              <a:chExt cx="1454832" cy="751294"/>
            </a:xfrm>
          </p:grpSpPr>
          <p:sp>
            <p:nvSpPr>
              <p:cNvPr id="103" name="직사각형 102"/>
              <p:cNvSpPr/>
              <p:nvPr/>
            </p:nvSpPr>
            <p:spPr>
              <a:xfrm>
                <a:off x="1054010" y="5215040"/>
                <a:ext cx="1454832" cy="326106"/>
              </a:xfrm>
              <a:prstGeom prst="rect">
                <a:avLst/>
              </a:prstGeom>
              <a:solidFill>
                <a:srgbClr val="F2EDC6"/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1200" b="1" spc="-1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&lt;</a:t>
                </a:r>
                <a:r>
                  <a:rPr lang="ko-KR" altLang="en-US" sz="1200" b="1" spc="-1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자유무역협정집행과</a:t>
                </a:r>
                <a:r>
                  <a:rPr lang="en-US" altLang="ko-KR" sz="1200" b="1" spc="-1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&gt;</a:t>
                </a: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1054010" y="5640228"/>
                <a:ext cx="1454832" cy="326106"/>
              </a:xfrm>
              <a:prstGeom prst="rect">
                <a:avLst/>
              </a:prstGeom>
              <a:solidFill>
                <a:srgbClr val="F2EDC6"/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1200" b="1" spc="-1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&lt;</a:t>
                </a:r>
                <a:r>
                  <a:rPr lang="ko-KR" altLang="en-US" sz="1200" b="1" spc="-1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수출입기업지원센</a:t>
                </a:r>
                <a:r>
                  <a:rPr lang="ko-KR" altLang="en-US" sz="12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터</a:t>
                </a:r>
                <a:r>
                  <a:rPr lang="en-US" altLang="ko-KR" sz="1200" b="1" spc="-1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&gt;</a:t>
                </a:r>
              </a:p>
            </p:txBody>
          </p:sp>
        </p:grpSp>
      </p:grpSp>
      <p:sp>
        <p:nvSpPr>
          <p:cNvPr id="108" name="오른쪽 화살표 107"/>
          <p:cNvSpPr/>
          <p:nvPr/>
        </p:nvSpPr>
        <p:spPr>
          <a:xfrm>
            <a:off x="2310528" y="3308496"/>
            <a:ext cx="210928" cy="750568"/>
          </a:xfrm>
          <a:prstGeom prst="rightArrow">
            <a:avLst>
              <a:gd name="adj1" fmla="val 63253"/>
              <a:gd name="adj2" fmla="val 4777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sp>
        <p:nvSpPr>
          <p:cNvPr id="116" name="직사각형 115"/>
          <p:cNvSpPr/>
          <p:nvPr/>
        </p:nvSpPr>
        <p:spPr>
          <a:xfrm>
            <a:off x="2660574" y="3118630"/>
            <a:ext cx="1521818" cy="251943"/>
          </a:xfrm>
          <a:prstGeom prst="rect">
            <a:avLst/>
          </a:prstGeom>
          <a:solidFill>
            <a:srgbClr val="FFF78B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국제협</a:t>
            </a:r>
            <a:r>
              <a:rPr lang="ko-KR" altLang="en-US" sz="1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력</a:t>
            </a:r>
            <a:r>
              <a:rPr lang="ko-KR" altLang="en-US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총괄과</a:t>
            </a: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2660573" y="3370573"/>
            <a:ext cx="1521818" cy="8896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대내외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협력ㆍ협상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총괄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다자협력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(WCO, WTO),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기업지원 기획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4272361" y="3118630"/>
            <a:ext cx="1521818" cy="251943"/>
          </a:xfrm>
          <a:prstGeom prst="rect">
            <a:avLst/>
          </a:prstGeom>
          <a:solidFill>
            <a:srgbClr val="FFF78B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자유무역협정집행</a:t>
            </a:r>
            <a:r>
              <a:rPr lang="ko-KR" altLang="en-US" sz="1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9" name="직사각형 128"/>
          <p:cNvSpPr/>
          <p:nvPr/>
        </p:nvSpPr>
        <p:spPr>
          <a:xfrm>
            <a:off x="4272360" y="3370573"/>
            <a:ext cx="1521818" cy="8896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FTA </a:t>
            </a: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신규협상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국내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FTA </a:t>
            </a: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집행제도</a:t>
            </a: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en-US" altLang="ko-KR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FTA</a:t>
            </a:r>
            <a:r>
              <a:rPr lang="ko-KR" altLang="en-US" sz="11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이행협력</a:t>
            </a:r>
            <a:endParaRPr lang="en-US" altLang="ko-KR" sz="1100" spc="-7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30" name="직사각형 129"/>
          <p:cNvSpPr/>
          <p:nvPr/>
        </p:nvSpPr>
        <p:spPr>
          <a:xfrm>
            <a:off x="5884148" y="3118630"/>
            <a:ext cx="1521818" cy="251943"/>
          </a:xfrm>
          <a:prstGeom prst="rect">
            <a:avLst/>
          </a:prstGeom>
          <a:solidFill>
            <a:srgbClr val="FFF78B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원산지검증</a:t>
            </a:r>
            <a:r>
              <a:rPr lang="ko-KR" altLang="en-US" sz="1200" b="1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4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5884147" y="3370573"/>
            <a:ext cx="1521818" cy="8896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FTA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특혜ㆍ비특혜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원산지 검증 지휘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원산지 사전심사</a:t>
            </a:r>
            <a:endParaRPr lang="ko-KR" altLang="en-US" sz="1100" spc="-10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7495936" y="3115715"/>
            <a:ext cx="1521818" cy="251943"/>
          </a:xfrm>
          <a:prstGeom prst="rect">
            <a:avLst/>
          </a:prstGeom>
          <a:solidFill>
            <a:srgbClr val="FFF78B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해외통관지원</a:t>
            </a:r>
            <a:r>
              <a:rPr lang="ko-KR" altLang="en-US" sz="1200" b="1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</a:t>
            </a: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1200" spc="-140" dirty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7495935" y="3367658"/>
            <a:ext cx="1521818" cy="8896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양자협력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해외통관 지원전략 총괄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국제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관세ㆍ통관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동향 분석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677959" y="2985280"/>
            <a:ext cx="1454834" cy="251942"/>
          </a:xfrm>
          <a:prstGeom prst="rect">
            <a:avLst/>
          </a:prstGeom>
          <a:solidFill>
            <a:srgbClr val="FFFDD5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&lt;FTA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집행기획담당관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677959" y="3273860"/>
            <a:ext cx="1454834" cy="251942"/>
          </a:xfrm>
          <a:prstGeom prst="rect">
            <a:avLst/>
          </a:prstGeom>
          <a:solidFill>
            <a:srgbClr val="FFFDD5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원산지지원담당</a:t>
            </a:r>
            <a:r>
              <a:rPr lang="ko-KR" altLang="en-US" sz="12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677959" y="3562440"/>
            <a:ext cx="1454834" cy="251942"/>
          </a:xfrm>
          <a:prstGeom prst="rect">
            <a:avLst/>
          </a:prstGeom>
          <a:solidFill>
            <a:srgbClr val="FFFDD5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&lt;FTA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협력담당관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4" name="직사각형 113"/>
          <p:cNvSpPr/>
          <p:nvPr/>
        </p:nvSpPr>
        <p:spPr>
          <a:xfrm>
            <a:off x="677959" y="3851019"/>
            <a:ext cx="1454834" cy="251942"/>
          </a:xfrm>
          <a:prstGeom prst="rect">
            <a:avLst/>
          </a:prstGeom>
          <a:solidFill>
            <a:srgbClr val="FEEBCE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교역협력</a:t>
            </a:r>
            <a:r>
              <a:rPr lang="ko-KR" altLang="en-US" sz="12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15" name="직사각형 114"/>
          <p:cNvSpPr/>
          <p:nvPr/>
        </p:nvSpPr>
        <p:spPr>
          <a:xfrm>
            <a:off x="677961" y="4139598"/>
            <a:ext cx="1454834" cy="251942"/>
          </a:xfrm>
          <a:prstGeom prst="rect">
            <a:avLst/>
          </a:prstGeom>
          <a:solidFill>
            <a:srgbClr val="FEEBCE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국제협력</a:t>
            </a:r>
            <a:r>
              <a:rPr lang="ko-KR" altLang="en-US" sz="1200" b="1" spc="-7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973947" y="2519218"/>
            <a:ext cx="743977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원산지조사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검증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본청 업무는 외국세관 정보교환과 통상분쟁 대응의 효율성을 위해 대외협력 업무와 함께 배치</a:t>
            </a:r>
            <a:endParaRPr lang="en-US" altLang="ko-KR" sz="1200" spc="-8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4749505" y="696937"/>
            <a:ext cx="1201461" cy="347664"/>
            <a:chOff x="4749505" y="696937"/>
            <a:chExt cx="1201461" cy="347664"/>
          </a:xfrm>
        </p:grpSpPr>
        <p:sp>
          <p:nvSpPr>
            <p:cNvPr id="50" name="평행 사변형 49"/>
            <p:cNvSpPr/>
            <p:nvPr/>
          </p:nvSpPr>
          <p:spPr>
            <a:xfrm flipH="1">
              <a:off x="5560678" y="696937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평행 사변형 50"/>
            <p:cNvSpPr/>
            <p:nvPr/>
          </p:nvSpPr>
          <p:spPr>
            <a:xfrm flipH="1">
              <a:off x="5290287" y="696937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평행 사변형 52"/>
            <p:cNvSpPr/>
            <p:nvPr/>
          </p:nvSpPr>
          <p:spPr>
            <a:xfrm flipH="1">
              <a:off x="5019896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평행 사변형 53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59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직선 연결선 55"/>
          <p:cNvCxnSpPr/>
          <p:nvPr/>
        </p:nvCxnSpPr>
        <p:spPr>
          <a:xfrm>
            <a:off x="435015" y="6537202"/>
            <a:ext cx="947098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6"/>
          <p:cNvGrpSpPr/>
          <p:nvPr/>
        </p:nvGrpSpPr>
        <p:grpSpPr>
          <a:xfrm>
            <a:off x="571303" y="2073558"/>
            <a:ext cx="8867971" cy="452432"/>
            <a:chOff x="4476105" y="1863577"/>
            <a:chExt cx="8867971" cy="452432"/>
          </a:xfrm>
        </p:grpSpPr>
        <p:sp>
          <p:nvSpPr>
            <p:cNvPr id="58" name="TextBox 57"/>
            <p:cNvSpPr txBox="1"/>
            <p:nvPr/>
          </p:nvSpPr>
          <p:spPr>
            <a:xfrm>
              <a:off x="4636788" y="1863577"/>
              <a:ext cx="8707288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spc="-20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spc="-20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본청</a:t>
              </a:r>
              <a:r>
                <a:rPr lang="en-US" altLang="ko-KR" spc="-20" dirty="0" smtClean="0">
                  <a:latin typeface="나눔명조" pitchFamily="18" charset="-127"/>
                  <a:ea typeface="나눔명조" pitchFamily="18" charset="-127"/>
                </a:rPr>
                <a:t>) </a:t>
              </a:r>
              <a:r>
                <a:rPr lang="ko-KR" altLang="en-US" spc="-60" dirty="0" smtClean="0">
                  <a:latin typeface="나눔명조 ExtraBold" pitchFamily="18" charset="-127"/>
                  <a:ea typeface="나눔명조 ExtraBold" pitchFamily="18" charset="-127"/>
                </a:rPr>
                <a:t>성실신고지원</a:t>
              </a:r>
              <a:r>
                <a:rPr lang="en-US" altLang="ko-KR" spc="-60" dirty="0" smtClean="0">
                  <a:latin typeface="나눔명조 ExtraBold" pitchFamily="18" charset="-127"/>
                  <a:ea typeface="나눔명조 ExtraBold" pitchFamily="18" charset="-127"/>
                </a:rPr>
                <a:t>,</a:t>
              </a:r>
              <a:r>
                <a:rPr lang="en-US" altLang="ko-KR" spc="-60" dirty="0" smtClean="0"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pc="-60" dirty="0" smtClean="0">
                  <a:latin typeface="나눔명조 ExtraBold" pitchFamily="18" charset="-127"/>
                  <a:ea typeface="나눔명조 ExtraBold" pitchFamily="18" charset="-127"/>
                </a:rPr>
                <a:t>세원관리</a:t>
              </a:r>
              <a:r>
                <a:rPr lang="en-US" altLang="ko-KR" spc="-60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pc="-60" dirty="0" smtClean="0">
                  <a:latin typeface="나눔명조 ExtraBold" pitchFamily="18" charset="-127"/>
                  <a:ea typeface="나눔명조 ExtraBold" pitchFamily="18" charset="-127"/>
                </a:rPr>
                <a:t>관세조사</a:t>
              </a:r>
              <a:r>
                <a:rPr lang="en-US" altLang="ko-KR" spc="-60" dirty="0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pc="-60" dirty="0" smtClean="0">
                  <a:latin typeface="나눔명조 ExtraBold" pitchFamily="18" charset="-127"/>
                  <a:ea typeface="나눔명조 ExtraBold" pitchFamily="18" charset="-127"/>
                </a:rPr>
                <a:t>공정무역심사</a:t>
              </a:r>
              <a:r>
                <a:rPr lang="en-US" altLang="ko-KR" sz="1400" spc="-60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sz="1400" spc="-60" dirty="0" err="1" smtClean="0">
                  <a:latin typeface="나눔명조" pitchFamily="18" charset="-127"/>
                  <a:ea typeface="나눔명조" pitchFamily="18" charset="-127"/>
                </a:rPr>
                <a:t>유통관리</a:t>
              </a:r>
              <a:r>
                <a:rPr lang="ko-KR" altLang="en-US" sz="1400" spc="-6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ㆍ덤핑</a:t>
              </a:r>
              <a:r>
                <a:rPr lang="en-US" altLang="ko-KR" sz="14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)</a:t>
              </a:r>
              <a:r>
                <a:rPr lang="en-US" altLang="ko-KR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기능으로 </a:t>
              </a:r>
              <a:r>
                <a:rPr lang="ko-KR" altLang="en-US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구분재배치</a:t>
              </a:r>
              <a:endParaRPr lang="en-US" altLang="ko-KR" spc="-60" dirty="0" smtClean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  <p:sp>
          <p:nvSpPr>
            <p:cNvPr id="59" name="다이아몬드 58"/>
            <p:cNvSpPr/>
            <p:nvPr/>
          </p:nvSpPr>
          <p:spPr>
            <a:xfrm>
              <a:off x="4476105" y="2031916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8" name="그룹 59"/>
          <p:cNvGrpSpPr/>
          <p:nvPr/>
        </p:nvGrpSpPr>
        <p:grpSpPr>
          <a:xfrm>
            <a:off x="571303" y="4103119"/>
            <a:ext cx="8316500" cy="452432"/>
            <a:chOff x="4476105" y="1863577"/>
            <a:chExt cx="8316500" cy="452432"/>
          </a:xfrm>
        </p:grpSpPr>
        <p:sp>
          <p:nvSpPr>
            <p:cNvPr id="61" name="TextBox 60"/>
            <p:cNvSpPr txBox="1"/>
            <p:nvPr/>
          </p:nvSpPr>
          <p:spPr>
            <a:xfrm>
              <a:off x="4636789" y="1863577"/>
              <a:ext cx="815581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  <a:latin typeface="나눔명조 ExtraBold" pitchFamily="18" charset="-127"/>
                  <a:ea typeface="나눔명조 ExtraBold" pitchFamily="18" charset="-127"/>
                </a:rPr>
                <a:t>세관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) ‘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지원</a:t>
              </a:r>
              <a:r>
                <a:rPr lang="en-US" altLang="ko-KR" dirty="0" smtClean="0">
                  <a:latin typeface="나눔명조 ExtraBold" pitchFamily="18" charset="-127"/>
                  <a:ea typeface="나눔명조 ExtraBold" pitchFamily="18" charset="-127"/>
                </a:rPr>
                <a:t>-</a:t>
              </a:r>
              <a:r>
                <a:rPr lang="ko-KR" altLang="en-US" dirty="0" smtClean="0">
                  <a:latin typeface="나눔명조 ExtraBold" pitchFamily="18" charset="-127"/>
                  <a:ea typeface="나눔명조 ExtraBold" pitchFamily="18" charset="-127"/>
                </a:rPr>
                <a:t>강제</a:t>
              </a:r>
              <a:r>
                <a:rPr lang="en-US" altLang="ko-KR" dirty="0" smtClean="0">
                  <a:latin typeface="나눔명조" pitchFamily="18" charset="-127"/>
                  <a:ea typeface="나눔명조" pitchFamily="18" charset="-127"/>
                </a:rPr>
                <a:t>’ </a:t>
              </a:r>
              <a:r>
                <a:rPr lang="ko-KR" altLang="en-US" dirty="0" smtClean="0">
                  <a:latin typeface="나눔명조" pitchFamily="18" charset="-127"/>
                  <a:ea typeface="나눔명조" pitchFamily="18" charset="-127"/>
                </a:rPr>
                <a:t>성격의 </a:t>
              </a:r>
              <a:r>
                <a:rPr lang="ko-KR" altLang="en-US" smtClean="0">
                  <a:latin typeface="나눔명조" pitchFamily="18" charset="-127"/>
                  <a:ea typeface="나눔명조" pitchFamily="18" charset="-127"/>
                </a:rPr>
                <a:t>업무를 </a:t>
              </a:r>
              <a:r>
                <a:rPr lang="ko-KR" altLang="en-US" smtClean="0">
                  <a:latin typeface="나눔명조 ExtraBold" pitchFamily="18" charset="-127"/>
                  <a:ea typeface="나눔명조 ExtraBold" pitchFamily="18" charset="-127"/>
                </a:rPr>
                <a:t>분리</a:t>
              </a:r>
              <a:r>
                <a:rPr lang="ko-KR" altLang="en-US" smtClean="0">
                  <a:latin typeface="나눔명조" pitchFamily="18" charset="-127"/>
                  <a:ea typeface="나눔명조" pitchFamily="18" charset="-127"/>
                </a:rPr>
                <a:t>하고</a:t>
              </a:r>
              <a:r>
                <a:rPr lang="en-US" altLang="ko-KR" smtClean="0"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b="1" smtClean="0">
                  <a:latin typeface="나눔명조 ExtraBold" pitchFamily="18" charset="-127"/>
                  <a:ea typeface="나눔명조 ExtraBold" pitchFamily="18" charset="-127"/>
                </a:rPr>
                <a:t>성실신고지원</a:t>
              </a:r>
              <a:r>
                <a:rPr lang="ko-KR" altLang="en-US" smtClean="0">
                  <a:latin typeface="나눔명조" pitchFamily="18" charset="-127"/>
                  <a:ea typeface="나눔명조" pitchFamily="18" charset="-127"/>
                </a:rPr>
                <a:t> 업무를 </a:t>
              </a:r>
              <a:r>
                <a:rPr lang="ko-KR" altLang="en-US" b="1" smtClean="0">
                  <a:latin typeface="나눔명조 ExtraBold" pitchFamily="18" charset="-127"/>
                  <a:ea typeface="나눔명조 ExtraBold" pitchFamily="18" charset="-127"/>
                </a:rPr>
                <a:t>강화</a:t>
              </a:r>
              <a:endParaRPr lang="en-US" altLang="ko-KR" b="1" dirty="0" smtClean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  <p:sp>
          <p:nvSpPr>
            <p:cNvPr id="62" name="다이아몬드 61"/>
            <p:cNvSpPr/>
            <p:nvPr/>
          </p:nvSpPr>
          <p:spPr>
            <a:xfrm>
              <a:off x="4476105" y="2023678"/>
              <a:ext cx="114250" cy="114299"/>
            </a:xfrm>
            <a:prstGeom prst="diamond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grpSp>
        <p:nvGrpSpPr>
          <p:cNvPr id="9" name="그룹 68"/>
          <p:cNvGrpSpPr/>
          <p:nvPr/>
        </p:nvGrpSpPr>
        <p:grpSpPr>
          <a:xfrm>
            <a:off x="685551" y="4962314"/>
            <a:ext cx="1397711" cy="1222069"/>
            <a:chOff x="1111128" y="4866334"/>
            <a:chExt cx="1397711" cy="1222069"/>
          </a:xfrm>
        </p:grpSpPr>
        <p:sp>
          <p:nvSpPr>
            <p:cNvPr id="70" name="직사각형 69"/>
            <p:cNvSpPr/>
            <p:nvPr/>
          </p:nvSpPr>
          <p:spPr>
            <a:xfrm>
              <a:off x="1111129" y="4866334"/>
              <a:ext cx="1397709" cy="251942"/>
            </a:xfrm>
            <a:prstGeom prst="rect">
              <a:avLst/>
            </a:prstGeom>
            <a:solidFill>
              <a:srgbClr val="E8DDD0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심사총괄</a:t>
              </a:r>
              <a:r>
                <a:rPr lang="ko-KR" altLang="en-US" sz="1200" b="1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과</a:t>
              </a: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1111129" y="5193906"/>
              <a:ext cx="1397709" cy="251942"/>
            </a:xfrm>
            <a:prstGeom prst="rect">
              <a:avLst/>
            </a:prstGeom>
            <a:solidFill>
              <a:srgbClr val="E8DDD0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심사관</a:t>
              </a:r>
              <a:r>
                <a:rPr lang="en-US" altLang="ko-KR" sz="1200" b="1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1111128" y="5518961"/>
              <a:ext cx="1397709" cy="251942"/>
            </a:xfrm>
            <a:prstGeom prst="rect">
              <a:avLst/>
            </a:prstGeom>
            <a:solidFill>
              <a:srgbClr val="E8DDD0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자유무역협정과</a:t>
              </a:r>
              <a:r>
                <a:rPr lang="en-US" altLang="ko-KR" sz="12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1111130" y="5836461"/>
              <a:ext cx="1397709" cy="251942"/>
            </a:xfrm>
            <a:prstGeom prst="rect">
              <a:avLst/>
            </a:prstGeom>
            <a:solidFill>
              <a:srgbClr val="E8DDD0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수출입기업지원센</a:t>
              </a:r>
              <a:r>
                <a:rPr lang="ko-KR" altLang="en-US" sz="1200" b="1" spc="-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터</a:t>
              </a:r>
              <a:r>
                <a:rPr lang="en-US" altLang="ko-KR" sz="1200" b="1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</a:p>
          </p:txBody>
        </p:sp>
      </p:grpSp>
      <p:sp>
        <p:nvSpPr>
          <p:cNvPr id="81" name="오른쪽 화살표 80"/>
          <p:cNvSpPr/>
          <p:nvPr/>
        </p:nvSpPr>
        <p:spPr>
          <a:xfrm>
            <a:off x="2198242" y="5198064"/>
            <a:ext cx="210928" cy="750568"/>
          </a:xfrm>
          <a:prstGeom prst="rightArrow">
            <a:avLst>
              <a:gd name="adj1" fmla="val 63253"/>
              <a:gd name="adj2" fmla="val 4777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grpSp>
        <p:nvGrpSpPr>
          <p:cNvPr id="10" name="그룹 1"/>
          <p:cNvGrpSpPr/>
          <p:nvPr/>
        </p:nvGrpSpPr>
        <p:grpSpPr>
          <a:xfrm>
            <a:off x="2548606" y="4960408"/>
            <a:ext cx="4302916" cy="1248740"/>
            <a:chOff x="2672431" y="5024171"/>
            <a:chExt cx="4302916" cy="1248740"/>
          </a:xfrm>
        </p:grpSpPr>
        <p:sp>
          <p:nvSpPr>
            <p:cNvPr id="83" name="직사각형 82"/>
            <p:cNvSpPr/>
            <p:nvPr/>
          </p:nvSpPr>
          <p:spPr>
            <a:xfrm>
              <a:off x="2672433" y="5024171"/>
              <a:ext cx="2108422" cy="251943"/>
            </a:xfrm>
            <a:prstGeom prst="rect">
              <a:avLst/>
            </a:prstGeom>
            <a:solidFill>
              <a:srgbClr val="F1C687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성실신고지원</a:t>
              </a:r>
              <a:r>
                <a:rPr lang="en-US" altLang="ko-KR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세원관리</a:t>
              </a:r>
              <a:r>
                <a:rPr lang="en-US" altLang="ko-KR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4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2672431" y="5274209"/>
              <a:ext cx="2108422" cy="9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성실신고 지원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AEO AM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ㆍ종합심사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보정심사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수입세액 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정산제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 ACVA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심사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세원관리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환급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체납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기타민원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)</a:t>
              </a:r>
              <a:endParaRPr lang="ko-KR" altLang="en-US" sz="11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4866925" y="5024171"/>
              <a:ext cx="2108422" cy="251943"/>
            </a:xfrm>
            <a:prstGeom prst="rect">
              <a:avLst/>
            </a:prstGeom>
            <a:solidFill>
              <a:srgbClr val="F2B486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&lt;</a:t>
              </a:r>
              <a:r>
                <a:rPr lang="ko-KR" altLang="en-US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관세조사 등</a:t>
              </a:r>
              <a:r>
                <a:rPr lang="en-US" altLang="ko-KR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원산지조사</a:t>
              </a:r>
              <a:r>
                <a:rPr lang="en-US" altLang="ko-KR" sz="12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&gt;</a:t>
              </a:r>
              <a:endParaRPr lang="en-US" altLang="ko-KR" sz="4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4866923" y="5274209"/>
              <a:ext cx="2108422" cy="9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1100" spc="-7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정기</a:t>
              </a:r>
              <a:r>
                <a:rPr lang="ko-KR" altLang="en-US" sz="110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ㆍ수시</a:t>
              </a:r>
              <a:r>
                <a:rPr lang="ko-KR" altLang="en-US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관세조사</a:t>
              </a:r>
              <a:r>
                <a:rPr lang="en-US" altLang="ko-KR" sz="11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 </a:t>
              </a: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쟁송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유통이력조사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원산지표시 단속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원산지조사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(</a:t>
              </a: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검증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), 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사후관리</a:t>
              </a:r>
              <a:r>
                <a:rPr lang="en-US" altLang="ko-KR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, </a:t>
              </a:r>
              <a:r>
                <a:rPr lang="ko-KR" altLang="en-US" sz="11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itchFamily="18" charset="-127"/>
                  <a:ea typeface="나눔명조" pitchFamily="18" charset="-127"/>
                </a:rPr>
                <a:t>덤핑심사</a:t>
              </a:r>
              <a:endPara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endParaRPr>
            </a:p>
          </p:txBody>
        </p:sp>
      </p:grpSp>
      <p:sp>
        <p:nvSpPr>
          <p:cNvPr id="64" name="직사각형 63"/>
          <p:cNvSpPr/>
          <p:nvPr/>
        </p:nvSpPr>
        <p:spPr>
          <a:xfrm>
            <a:off x="685550" y="2621285"/>
            <a:ext cx="1397709" cy="251942"/>
          </a:xfrm>
          <a:prstGeom prst="rect">
            <a:avLst/>
          </a:prstGeom>
          <a:solidFill>
            <a:srgbClr val="F6E0C2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심사정책</a:t>
            </a:r>
            <a:r>
              <a:rPr lang="ko-KR" altLang="en-US" sz="12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65" name="직사각형 64"/>
          <p:cNvSpPr/>
          <p:nvPr/>
        </p:nvSpPr>
        <p:spPr>
          <a:xfrm>
            <a:off x="685553" y="2910315"/>
            <a:ext cx="1397709" cy="251942"/>
          </a:xfrm>
          <a:prstGeom prst="rect">
            <a:avLst/>
          </a:prstGeom>
          <a:solidFill>
            <a:srgbClr val="F6E0C2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세원심사</a:t>
            </a:r>
            <a:r>
              <a:rPr lang="ko-KR" altLang="en-US" sz="1200" b="1" spc="-7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685553" y="3199345"/>
            <a:ext cx="1397709" cy="251942"/>
          </a:xfrm>
          <a:prstGeom prst="rect">
            <a:avLst/>
          </a:prstGeom>
          <a:solidFill>
            <a:srgbClr val="F6E0C2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법인심사</a:t>
            </a:r>
            <a:r>
              <a:rPr lang="ko-KR" altLang="en-US" sz="1200" b="1" spc="-7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685553" y="3488374"/>
            <a:ext cx="1397709" cy="251942"/>
          </a:xfrm>
          <a:prstGeom prst="rect">
            <a:avLst/>
          </a:prstGeom>
          <a:solidFill>
            <a:srgbClr val="F6E0C2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기획심사</a:t>
            </a:r>
            <a:r>
              <a:rPr lang="ko-KR" altLang="en-US" sz="1200" b="1" spc="-7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</a:t>
            </a:r>
            <a:r>
              <a:rPr lang="en-US" altLang="ko-KR" sz="1200" b="1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</a:p>
        </p:txBody>
      </p:sp>
      <p:sp>
        <p:nvSpPr>
          <p:cNvPr id="68" name="오른쪽 화살표 67"/>
          <p:cNvSpPr/>
          <p:nvPr/>
        </p:nvSpPr>
        <p:spPr>
          <a:xfrm>
            <a:off x="2198243" y="2813504"/>
            <a:ext cx="210928" cy="750568"/>
          </a:xfrm>
          <a:prstGeom prst="rightArrow">
            <a:avLst>
              <a:gd name="adj1" fmla="val 63253"/>
              <a:gd name="adj2" fmla="val 4777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70"/>
          </a:p>
        </p:txBody>
      </p:sp>
      <p:sp>
        <p:nvSpPr>
          <p:cNvPr id="89" name="직사각형 88"/>
          <p:cNvSpPr/>
          <p:nvPr/>
        </p:nvSpPr>
        <p:spPr>
          <a:xfrm>
            <a:off x="2485534" y="2618558"/>
            <a:ext cx="1521818" cy="251943"/>
          </a:xfrm>
          <a:prstGeom prst="rect">
            <a:avLst/>
          </a:prstGeom>
          <a:solidFill>
            <a:srgbClr val="F9E3A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심사정책</a:t>
            </a:r>
            <a:r>
              <a:rPr lang="ko-KR" altLang="en-US" sz="1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400" b="1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2485533" y="2870501"/>
            <a:ext cx="1521818" cy="8727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성실신고지원 기획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AEO,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평가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(ACVA),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수입세액 정산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보정심사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4070426" y="2618558"/>
            <a:ext cx="1521818" cy="251943"/>
          </a:xfrm>
          <a:prstGeom prst="rect">
            <a:avLst/>
          </a:prstGeom>
          <a:solidFill>
            <a:srgbClr val="F9E3A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세원심사</a:t>
            </a:r>
            <a:r>
              <a:rPr lang="ko-KR" altLang="en-US" sz="12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400" b="1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070425" y="2870501"/>
            <a:ext cx="1521818" cy="8727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7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세입예산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ㆍ세외수입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징수운영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세정지원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품목분류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수출환급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5655318" y="2618558"/>
            <a:ext cx="1521818" cy="251943"/>
          </a:xfrm>
          <a:prstGeom prst="rect">
            <a:avLst/>
          </a:prstGeom>
          <a:solidFill>
            <a:srgbClr val="F9E3A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기업심사</a:t>
            </a:r>
            <a:r>
              <a:rPr lang="ko-KR" altLang="en-US" sz="1200" b="1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400" b="1" spc="-140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5655317" y="2870501"/>
            <a:ext cx="1521818" cy="8727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정기ㆍ수시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 관세조사 지휘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관세조사 정보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수집ㆍ관리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기업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프로파일링</a:t>
            </a:r>
            <a:endParaRPr lang="ko-KR" altLang="en-US" sz="1100" spc="-100" dirty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7240211" y="2615643"/>
            <a:ext cx="1521818" cy="251943"/>
          </a:xfrm>
          <a:prstGeom prst="rect">
            <a:avLst/>
          </a:prstGeom>
          <a:solidFill>
            <a:srgbClr val="F9E3AD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200" b="1" spc="-14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공정무역심사팀</a:t>
            </a:r>
            <a:r>
              <a:rPr lang="en-US" altLang="ko-KR" sz="1200" b="1" spc="-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en-US" altLang="ko-KR" sz="400" b="1" spc="-140" dirty="0"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7240210" y="2867586"/>
            <a:ext cx="1521818" cy="8727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원산지표시 </a:t>
            </a: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제도ㆍ단속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유통이력제도ㆍ조사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덤핑심사</a:t>
            </a:r>
            <a:r>
              <a:rPr lang="en-US" altLang="ko-KR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농산물 심사</a:t>
            </a:r>
            <a:endParaRPr lang="en-US" altLang="ko-KR" sz="1100" spc="-100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26454" y="4530837"/>
            <a:ext cx="844283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중복조사 최소화 및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1200" spc="-8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사후심사 </a:t>
            </a:r>
            <a:r>
              <a:rPr lang="ko-KR" altLang="en-US" sz="1200" spc="-8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시너지를 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위해 </a:t>
            </a:r>
            <a:r>
              <a:rPr lang="ko-KR" altLang="en-US" sz="1200" spc="-8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자유무역협정국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과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에서 수행하던 원산지조사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검증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기능을 </a:t>
            </a:r>
            <a:r>
              <a:rPr lang="ko-KR" altLang="en-US" sz="1200" spc="-8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심사국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과</a:t>
            </a:r>
            <a:r>
              <a:rPr lang="en-US" altLang="ko-KR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200" spc="-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로 이관</a:t>
            </a:r>
            <a:endParaRPr lang="en-US" altLang="ko-KR" sz="1200" spc="-8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80163" y="5079320"/>
            <a:ext cx="2568191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altLang="ko-KR" sz="1200" b="1" spc="-5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※ </a:t>
            </a:r>
            <a:r>
              <a:rPr lang="en-US" altLang="ko-KR" sz="12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</a:t>
            </a:r>
            <a:r>
              <a:rPr lang="ko-KR" altLang="en-US" sz="12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업무성격에 따라</a:t>
            </a:r>
            <a:r>
              <a:rPr lang="en-US" altLang="ko-KR" sz="12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,</a:t>
            </a:r>
          </a:p>
          <a:p>
            <a:pPr fontAlgn="base">
              <a:lnSpc>
                <a:spcPct val="110000"/>
              </a:lnSpc>
            </a:pPr>
            <a:r>
              <a:rPr lang="en-US" altLang="ko-KR" sz="12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</a:t>
            </a:r>
            <a:r>
              <a:rPr lang="en-US" altLang="ko-KR" sz="10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</a:t>
            </a:r>
            <a:r>
              <a:rPr lang="en-US" altLang="ko-KR" sz="12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</a:t>
            </a:r>
            <a:r>
              <a:rPr lang="ko-KR" altLang="en-US" sz="12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조직을 </a:t>
            </a:r>
            <a:r>
              <a:rPr lang="ko-KR" altLang="en-US" sz="1200" b="1" spc="-50" dirty="0" err="1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분리</a:t>
            </a:r>
            <a:r>
              <a:rPr lang="ko-KR" altLang="en-US" sz="1200" spc="-50" dirty="0" err="1">
                <a:solidFill>
                  <a:schemeClr val="accent2">
                    <a:lumMod val="50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ko-KR" altLang="en-US" sz="1200" b="1" spc="-50" dirty="0" err="1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전담하여</a:t>
            </a:r>
            <a:r>
              <a:rPr lang="ko-KR" altLang="en-US" sz="1200" b="1" spc="-5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운영</a:t>
            </a:r>
            <a:endParaRPr lang="en-US" altLang="ko-KR" sz="1200" b="1" spc="-50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fontAlgn="base">
              <a:lnSpc>
                <a:spcPct val="110000"/>
              </a:lnSpc>
            </a:pPr>
            <a:endParaRPr lang="en-US" altLang="ko-KR" sz="400" b="1" spc="-50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fontAlgn="base">
              <a:lnSpc>
                <a:spcPct val="110000"/>
              </a:lnSpc>
            </a:pPr>
            <a:r>
              <a:rPr lang="ko-KR" altLang="en-US" sz="1200" spc="-50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ko-KR" altLang="en-US" sz="1200" spc="-50" dirty="0" smtClean="0">
                <a:solidFill>
                  <a:schemeClr val="accent2">
                    <a:lumMod val="50000"/>
                  </a:schemeClr>
                </a:solidFill>
              </a:rPr>
              <a:t>서울 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ko-KR" altLang="en-US" sz="1200" spc="-50" dirty="0" smtClean="0">
                <a:solidFill>
                  <a:schemeClr val="accent2">
                    <a:lumMod val="50000"/>
                  </a:schemeClr>
                </a:solidFill>
              </a:rPr>
              <a:t>심사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ko-KR" altLang="en-US" sz="1200" spc="-50" dirty="0" err="1">
                <a:solidFill>
                  <a:schemeClr val="accent2">
                    <a:lumMod val="50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ko-KR" altLang="en-US" sz="1200" spc="-50" dirty="0" smtClean="0">
                <a:solidFill>
                  <a:schemeClr val="accent2">
                    <a:lumMod val="50000"/>
                  </a:schemeClr>
                </a:solidFill>
              </a:rPr>
              <a:t>국으로 분국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fontAlgn="base">
              <a:lnSpc>
                <a:spcPct val="110000"/>
              </a:lnSpc>
            </a:pP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ko-KR" altLang="en-US" sz="1200" spc="-50" dirty="0" smtClean="0">
                <a:solidFill>
                  <a:schemeClr val="accent2">
                    <a:lumMod val="50000"/>
                  </a:schemeClr>
                </a:solidFill>
              </a:rPr>
              <a:t>그 외 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ko-KR" altLang="en-US" sz="1200" spc="-50" dirty="0" err="1" smtClean="0">
                <a:solidFill>
                  <a:schemeClr val="accent2">
                    <a:lumMod val="50000"/>
                  </a:schemeClr>
                </a:solidFill>
              </a:rPr>
              <a:t>과</a:t>
            </a:r>
            <a:r>
              <a:rPr lang="ko-KR" altLang="en-US" sz="1200" spc="-50" dirty="0" err="1">
                <a:solidFill>
                  <a:schemeClr val="accent2">
                    <a:lumMod val="50000"/>
                  </a:schemeClr>
                </a:solidFill>
                <a:latin typeface="나눔명조" pitchFamily="18" charset="-127"/>
                <a:ea typeface="나눔명조" pitchFamily="18" charset="-127"/>
              </a:rPr>
              <a:t>ㆍ</a:t>
            </a:r>
            <a:r>
              <a:rPr lang="ko-KR" altLang="en-US" sz="1200" spc="-50" dirty="0" err="1" smtClean="0">
                <a:solidFill>
                  <a:schemeClr val="accent2">
                    <a:lumMod val="50000"/>
                  </a:schemeClr>
                </a:solidFill>
              </a:rPr>
              <a:t>계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ko-KR" altLang="en-US" sz="1200" spc="-50" dirty="0" smtClean="0">
                <a:solidFill>
                  <a:schemeClr val="accent2">
                    <a:lumMod val="50000"/>
                  </a:schemeClr>
                </a:solidFill>
              </a:rPr>
              <a:t>단위</a:t>
            </a:r>
            <a:r>
              <a:rPr lang="en-US" altLang="ko-KR" sz="1200" spc="-5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55" name="그룹 54"/>
          <p:cNvGrpSpPr/>
          <p:nvPr/>
        </p:nvGrpSpPr>
        <p:grpSpPr>
          <a:xfrm>
            <a:off x="-838201" y="363705"/>
            <a:ext cx="6924675" cy="749055"/>
            <a:chOff x="-781051" y="449430"/>
            <a:chExt cx="6924675" cy="749055"/>
          </a:xfrm>
        </p:grpSpPr>
        <p:sp>
          <p:nvSpPr>
            <p:cNvPr id="57" name="사다리꼴 56"/>
            <p:cNvSpPr/>
            <p:nvPr/>
          </p:nvSpPr>
          <p:spPr>
            <a:xfrm>
              <a:off x="-781051" y="449430"/>
              <a:ext cx="6924675" cy="749055"/>
            </a:xfrm>
            <a:prstGeom prst="trapezoid">
              <a:avLst>
                <a:gd name="adj" fmla="val 5131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5015" y="532659"/>
              <a:ext cx="52822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b="1" spc="300" dirty="0" smtClean="0"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심사 </a:t>
              </a:r>
              <a:r>
                <a:rPr lang="ko-KR" altLang="en-US" sz="3000" b="1" spc="300" dirty="0" smtClean="0"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3000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atin typeface="HY헤드라인M" pitchFamily="18" charset="-127"/>
                  <a:ea typeface="HY헤드라인M" pitchFamily="18" charset="-127"/>
                </a:rPr>
                <a:t>개편안</a:t>
              </a:r>
              <a:endParaRPr lang="en-US" altLang="ko-KR" sz="3000" b="1" spc="300" dirty="0">
                <a:ln w="6350"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165353" y="1363129"/>
            <a:ext cx="9567664" cy="472624"/>
            <a:chOff x="165353" y="1415707"/>
            <a:chExt cx="9567664" cy="472624"/>
          </a:xfrm>
        </p:grpSpPr>
        <p:grpSp>
          <p:nvGrpSpPr>
            <p:cNvPr id="69" name="그룹 68"/>
            <p:cNvGrpSpPr/>
            <p:nvPr/>
          </p:nvGrpSpPr>
          <p:grpSpPr>
            <a:xfrm>
              <a:off x="421435" y="1415707"/>
              <a:ext cx="9063131" cy="472624"/>
              <a:chOff x="335024" y="991562"/>
              <a:chExt cx="8614311" cy="414950"/>
            </a:xfrm>
          </p:grpSpPr>
          <p:cxnSp>
            <p:nvCxnSpPr>
              <p:cNvPr id="72" name="직선 연결선 71"/>
              <p:cNvCxnSpPr/>
              <p:nvPr/>
            </p:nvCxnSpPr>
            <p:spPr bwMode="auto">
              <a:xfrm flipH="1">
                <a:off x="335024" y="991562"/>
                <a:ext cx="8579475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직선 연결선 75"/>
              <p:cNvCxnSpPr/>
              <p:nvPr/>
            </p:nvCxnSpPr>
            <p:spPr bwMode="auto">
              <a:xfrm flipH="1">
                <a:off x="369859" y="1406512"/>
                <a:ext cx="8579476" cy="0"/>
              </a:xfrm>
              <a:prstGeom prst="line">
                <a:avLst/>
              </a:prstGeom>
              <a:solidFill>
                <a:srgbClr val="0066FF"/>
              </a:solidFill>
              <a:ln w="9525" cap="flat" cmpd="sng" algn="ctr">
                <a:gradFill>
                  <a:gsLst>
                    <a:gs pos="0">
                      <a:srgbClr val="0070C0">
                        <a:alpha val="0"/>
                      </a:srgbClr>
                    </a:gs>
                    <a:gs pos="21000">
                      <a:srgbClr val="0070C0"/>
                    </a:gs>
                    <a:gs pos="79000">
                      <a:srgbClr val="0070C0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1" name="직사각형 70"/>
            <p:cNvSpPr/>
            <p:nvPr/>
          </p:nvSpPr>
          <p:spPr>
            <a:xfrm>
              <a:off x="165353" y="1463788"/>
              <a:ext cx="956766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30325" eaLnBrk="0" latinLnBrk="0" hangingPunct="0">
                <a:spcAft>
                  <a:spcPts val="600"/>
                </a:spcAft>
                <a:buSzPct val="100000"/>
                <a:defRPr/>
              </a:pP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기업의 성실신고를 지원하며</a:t>
              </a:r>
              <a:r>
                <a:rPr lang="en-US" altLang="ko-KR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1900" dirty="0" smtClean="0"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100000">
                        <a:srgbClr val="005392"/>
                      </a:gs>
                    </a:gsLst>
                    <a:lin ang="16200000" scaled="1"/>
                    <a:tileRect/>
                  </a:gradFill>
                  <a:latin typeface="나눔고딕 ExtraBold" pitchFamily="50" charset="-127"/>
                  <a:ea typeface="나눔고딕 ExtraBold" pitchFamily="50" charset="-127"/>
                </a:rPr>
                <a:t>불성실기업 및 불공정 무역행위에 대한 대응 강화</a:t>
              </a:r>
              <a:endParaRPr lang="en-US" altLang="ko-KR" sz="1900" b="1" kern="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100000">
                      <a:srgbClr val="005392"/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4749505" y="696937"/>
            <a:ext cx="1201461" cy="347664"/>
            <a:chOff x="4749505" y="696937"/>
            <a:chExt cx="1201461" cy="347664"/>
          </a:xfrm>
        </p:grpSpPr>
        <p:sp>
          <p:nvSpPr>
            <p:cNvPr id="82" name="평행 사변형 81"/>
            <p:cNvSpPr/>
            <p:nvPr/>
          </p:nvSpPr>
          <p:spPr>
            <a:xfrm flipH="1">
              <a:off x="5560678" y="696937"/>
              <a:ext cx="390288" cy="347663"/>
            </a:xfrm>
            <a:prstGeom prst="parallelogram">
              <a:avLst>
                <a:gd name="adj" fmla="val 5204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평행 사변형 84"/>
            <p:cNvSpPr/>
            <p:nvPr/>
          </p:nvSpPr>
          <p:spPr>
            <a:xfrm flipH="1">
              <a:off x="5290287" y="696937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평행 사변형 87"/>
            <p:cNvSpPr/>
            <p:nvPr/>
          </p:nvSpPr>
          <p:spPr>
            <a:xfrm flipH="1">
              <a:off x="5019896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평행 사변형 90"/>
            <p:cNvSpPr/>
            <p:nvPr/>
          </p:nvSpPr>
          <p:spPr>
            <a:xfrm flipH="1">
              <a:off x="4749505" y="696938"/>
              <a:ext cx="390288" cy="347663"/>
            </a:xfrm>
            <a:prstGeom prst="parallelogram">
              <a:avLst>
                <a:gd name="adj" fmla="val 52043"/>
              </a:avLst>
            </a:prstGeom>
            <a:gradFill flip="none" rotWithShape="1">
              <a:gsLst>
                <a:gs pos="0">
                  <a:srgbClr val="2C7798"/>
                </a:gs>
                <a:gs pos="27000">
                  <a:srgbClr val="54B2DC">
                    <a:shade val="67500"/>
                    <a:satMod val="115000"/>
                  </a:srgbClr>
                </a:gs>
                <a:gs pos="100000">
                  <a:srgbClr val="54B2D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69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22925</TotalTime>
  <Words>1359</Words>
  <Application>Microsoft Office PowerPoint</Application>
  <PresentationFormat>A4 용지(210x297mm)</PresentationFormat>
  <Paragraphs>312</Paragraphs>
  <Slides>10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21" baseType="lpstr">
      <vt:lpstr>굴림</vt:lpstr>
      <vt:lpstr>Arial</vt:lpstr>
      <vt:lpstr>HY헤드라인M</vt:lpstr>
      <vt:lpstr>나눔명조 ExtraBold</vt:lpstr>
      <vt:lpstr>나눔고딕 ExtraBold</vt:lpstr>
      <vt:lpstr>나눔바른고딕</vt:lpstr>
      <vt:lpstr>나눔명조</vt:lpstr>
      <vt:lpstr>맑은 고딕</vt:lpstr>
      <vt:lpstr>HY견고딕</vt:lpstr>
      <vt:lpstr>나눔바른고딕 Light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전해인</dc:creator>
  <cp:lastModifiedBy>kcs</cp:lastModifiedBy>
  <cp:revision>203</cp:revision>
  <cp:lastPrinted>2021-03-08T23:58:26Z</cp:lastPrinted>
  <dcterms:created xsi:type="dcterms:W3CDTF">2020-12-15T02:52:31Z</dcterms:created>
  <dcterms:modified xsi:type="dcterms:W3CDTF">2021-03-22T01:11:17Z</dcterms:modified>
</cp:coreProperties>
</file>